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73" r:id="rId3"/>
    <p:sldId id="272" r:id="rId4"/>
    <p:sldId id="274" r:id="rId5"/>
    <p:sldId id="275" r:id="rId6"/>
    <p:sldId id="261" r:id="rId7"/>
    <p:sldId id="264" r:id="rId8"/>
    <p:sldId id="265" r:id="rId9"/>
    <p:sldId id="277" r:id="rId10"/>
    <p:sldId id="27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0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22225" y="3175"/>
            <a:ext cx="1470025" cy="6869113"/>
            <a:chOff x="-14" y="2"/>
            <a:chExt cx="926" cy="4327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-14" y="2"/>
              <a:ext cx="926" cy="4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 anchor="ctr"/>
            <a:lstStyle/>
            <a:p>
              <a:pPr algn="ctr" eaLnBrk="0" hangingPunct="0"/>
              <a:r>
                <a:rPr lang="ru-RU" sz="2400"/>
                <a:t>  </a:t>
              </a: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-14" y="2016"/>
              <a:ext cx="926" cy="23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52" name="Pictur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-11" y="1020"/>
              <a:ext cx="920" cy="1128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  <a:effectLst/>
          </p:spPr>
        </p:pic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6" y="2256"/>
              <a:ext cx="672" cy="2063"/>
              <a:chOff x="96" y="2256"/>
              <a:chExt cx="672" cy="2063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ltGray">
              <a:xfrm>
                <a:off x="96" y="2256"/>
                <a:ext cx="96" cy="2063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288" y="2422"/>
                <a:ext cx="96" cy="1897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ltGray">
              <a:xfrm>
                <a:off x="480" y="2955"/>
                <a:ext cx="96" cy="1364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ltGray">
              <a:xfrm>
                <a:off x="672" y="2856"/>
                <a:ext cx="96" cy="1463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DD4FC3-1104-48B6-9D41-794085A931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D74B5-7E32-446A-ABCD-384B1CC7D6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1350" y="609600"/>
            <a:ext cx="207645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609600"/>
            <a:ext cx="607695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AD302-1667-4794-AEB8-7B7B01AD8C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74A1C-9229-4B33-9F6E-1DB09BC92A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8CDC-E1A4-48F1-AA65-FA83869559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75DD1-E332-453C-A422-AD689FC473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04DE9-4446-453F-B2E6-3F1FE54C3C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92989-0649-4246-91A3-4526386DE4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216FF-FB0E-4BBE-A913-C1C29B72D9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2238A-7DE8-482F-A67A-1CF27C54B1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3BC25-5490-41AD-9A58-6DBBA35683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73025" y="-14288"/>
            <a:ext cx="1520825" cy="6923088"/>
            <a:chOff x="-46" y="-9"/>
            <a:chExt cx="958" cy="436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-46" y="-9"/>
              <a:ext cx="958" cy="4361"/>
              <a:chOff x="-46" y="-9"/>
              <a:chExt cx="958" cy="4361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-46" y="-9"/>
                <a:ext cx="958" cy="436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7" rIns="92075" bIns="46037" anchor="ctr"/>
              <a:lstStyle/>
              <a:p>
                <a:pPr algn="ctr" eaLnBrk="0" hangingPunct="0"/>
                <a:r>
                  <a:rPr lang="ru-RU" sz="2400"/>
                  <a:t>  </a:t>
                </a:r>
              </a:p>
            </p:txBody>
          </p:sp>
          <p:pic>
            <p:nvPicPr>
              <p:cNvPr id="1027" name="Picture 3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ltGray">
              <a:xfrm>
                <a:off x="-11" y="108"/>
                <a:ext cx="920" cy="1128"/>
              </a:xfrm>
              <a:prstGeom prst="rect">
                <a:avLst/>
              </a:prstGeom>
              <a:noFill/>
              <a:ln w="9525">
                <a:miter lim="800000"/>
                <a:headEnd/>
                <a:tailEnd/>
              </a:ln>
              <a:effectLst/>
            </p:spPr>
          </p:pic>
          <p:sp>
            <p:nvSpPr>
              <p:cNvPr id="1028" name="Rectangle 4"/>
              <p:cNvSpPr>
                <a:spLocks noChangeArrowheads="1"/>
              </p:cNvSpPr>
              <p:nvPr/>
            </p:nvSpPr>
            <p:spPr bwMode="ltGray">
              <a:xfrm>
                <a:off x="-46" y="1191"/>
                <a:ext cx="958" cy="3159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96" y="1344"/>
              <a:ext cx="96" cy="2975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288" y="1584"/>
              <a:ext cx="96" cy="2735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ltGray">
            <a:xfrm>
              <a:off x="480" y="2352"/>
              <a:ext cx="96" cy="196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ltGray">
            <a:xfrm>
              <a:off x="672" y="2208"/>
              <a:ext cx="96" cy="211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00D0FAF1-5E85-49AC-BB3E-01B15E775E8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FF0000"/>
                </a:solidFill>
              </a:rPr>
              <a:t>ПРЕЗЕНТАЦИЯ</a:t>
            </a:r>
            <a:br>
              <a:rPr lang="ru-RU" b="1" i="0" dirty="0">
                <a:solidFill>
                  <a:srgbClr val="FF0000"/>
                </a:solidFill>
              </a:rPr>
            </a:br>
            <a:r>
              <a:rPr lang="ru-RU" b="1" i="0" dirty="0">
                <a:solidFill>
                  <a:srgbClr val="FF0000"/>
                </a:solidFill>
              </a:rPr>
              <a:t>на тему: </a:t>
            </a:r>
            <a:r>
              <a:rPr lang="ru-RU" b="1" i="0" dirty="0" err="1">
                <a:solidFill>
                  <a:srgbClr val="FF0000"/>
                </a:solidFill>
              </a:rPr>
              <a:t>Час.Минута</a:t>
            </a:r>
            <a:r>
              <a:rPr lang="ru-RU" b="1" i="0" dirty="0">
                <a:solidFill>
                  <a:srgbClr val="FF0000"/>
                </a:solidFill>
              </a:rPr>
              <a:t>.</a:t>
            </a:r>
            <a:br>
              <a:rPr lang="ru-RU" b="1" i="0" dirty="0">
                <a:solidFill>
                  <a:srgbClr val="FF0000"/>
                </a:solidFill>
              </a:rPr>
            </a:br>
            <a:r>
              <a:rPr lang="ru-RU" b="1" i="0" dirty="0">
                <a:solidFill>
                  <a:srgbClr val="FF0000"/>
                </a:solidFill>
              </a:rPr>
              <a:t>2 класс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9094986"/>
      </p:ext>
    </p:extLst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ChangeArrowheads="1"/>
          </p:cNvSpPr>
          <p:nvPr/>
        </p:nvSpPr>
        <p:spPr bwMode="auto">
          <a:xfrm>
            <a:off x="0" y="5029200"/>
            <a:ext cx="9144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20483" name="Picture 2" descr="hor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70CEF4"/>
              </a:clrFrom>
              <a:clrTo>
                <a:srgbClr val="70CE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45" y="384844"/>
            <a:ext cx="4598988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181600" y="304800"/>
            <a:ext cx="3505200" cy="2052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>
                <a:latin typeface="Arial" charset="0"/>
              </a:rPr>
              <a:t>Минутная стрелка делает полный оборот</a:t>
            </a:r>
            <a:r>
              <a:rPr lang="ru-RU" sz="3200" b="1">
                <a:latin typeface="Arial" charset="0"/>
              </a:rPr>
              <a:t>                             </a:t>
            </a: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за 60 минут</a:t>
            </a:r>
          </a:p>
        </p:txBody>
      </p:sp>
      <p:pic>
        <p:nvPicPr>
          <p:cNvPr id="20485" name="Picture 12" descr="5764c11363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90800"/>
            <a:ext cx="282575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 rot="4068885">
            <a:off x="2133600" y="2362200"/>
            <a:ext cx="838200" cy="2362200"/>
            <a:chOff x="3598" y="903"/>
            <a:chExt cx="473" cy="1023"/>
          </a:xfrm>
        </p:grpSpPr>
        <p:sp>
          <p:nvSpPr>
            <p:cNvPr id="20490" name="AutoShape 4"/>
            <p:cNvSpPr>
              <a:spLocks noChangeArrowheads="1"/>
            </p:cNvSpPr>
            <p:nvPr/>
          </p:nvSpPr>
          <p:spPr bwMode="auto">
            <a:xfrm rot="-4323084">
              <a:off x="3478" y="1518"/>
              <a:ext cx="528" cy="288"/>
            </a:xfrm>
            <a:prstGeom prst="leftArrow">
              <a:avLst>
                <a:gd name="adj1" fmla="val 50000"/>
                <a:gd name="adj2" fmla="val 4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pic>
          <p:nvPicPr>
            <p:cNvPr id="20491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661734">
              <a:off x="3628" y="1020"/>
              <a:ext cx="55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6"/>
          <p:cNvGrpSpPr>
            <a:grpSpLocks/>
          </p:cNvGrpSpPr>
          <p:nvPr/>
        </p:nvGrpSpPr>
        <p:grpSpPr bwMode="auto">
          <a:xfrm rot="980622">
            <a:off x="2055813" y="1914525"/>
            <a:ext cx="990600" cy="3211513"/>
            <a:chOff x="3216" y="1728"/>
            <a:chExt cx="529" cy="1591"/>
          </a:xfrm>
        </p:grpSpPr>
        <p:sp>
          <p:nvSpPr>
            <p:cNvPr id="20488" name="AutoShape 7"/>
            <p:cNvSpPr>
              <a:spLocks noChangeArrowheads="1"/>
            </p:cNvSpPr>
            <p:nvPr/>
          </p:nvSpPr>
          <p:spPr bwMode="auto">
            <a:xfrm rot="-6421414">
              <a:off x="3169" y="2743"/>
              <a:ext cx="864" cy="288"/>
            </a:xfrm>
            <a:prstGeom prst="leftArrow">
              <a:avLst>
                <a:gd name="adj1" fmla="val 50000"/>
                <a:gd name="adj2" fmla="val 7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pic>
          <p:nvPicPr>
            <p:cNvPr id="20489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49720">
              <a:off x="2937" y="2007"/>
              <a:ext cx="89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7741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800000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564904"/>
            <a:ext cx="7105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</a:p>
        </p:txBody>
      </p:sp>
      <p:pic>
        <p:nvPicPr>
          <p:cNvPr id="6" name="Рисунок 5" descr="b030f073dd7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43636" y="3571876"/>
            <a:ext cx="2726384" cy="2690446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92480" cy="6984776"/>
          </a:xfrm>
        </p:spPr>
        <p:txBody>
          <a:bodyPr/>
          <a:lstStyle/>
          <a:p>
            <a:r>
              <a:rPr lang="ru-RU" sz="8800" b="1" dirty="0"/>
              <a:t>    </a:t>
            </a:r>
            <a:r>
              <a:rPr lang="ru-RU" sz="6000" i="0" dirty="0">
                <a:solidFill>
                  <a:srgbClr val="FF0000"/>
                </a:solidFill>
              </a:rPr>
              <a:t>Прочитай числовой ряд:</a:t>
            </a:r>
            <a:br>
              <a:rPr lang="ru-RU" sz="8800" i="0" dirty="0">
                <a:solidFill>
                  <a:srgbClr val="FF0000"/>
                </a:solidFill>
              </a:rPr>
            </a:br>
            <a:r>
              <a:rPr lang="ru-RU" sz="8800" b="1" dirty="0">
                <a:solidFill>
                  <a:srgbClr val="FF0000"/>
                </a:solidFill>
                <a:highlight>
                  <a:srgbClr val="FFFF00"/>
                </a:highlight>
              </a:rPr>
              <a:t>12, 22,32,42,52</a:t>
            </a:r>
            <a:br>
              <a:rPr lang="ru-RU" sz="8800" b="1" dirty="0"/>
            </a:br>
            <a:r>
              <a:rPr lang="ru-RU" sz="8000" b="1" dirty="0">
                <a:solidFill>
                  <a:srgbClr val="FF0000"/>
                </a:solidFill>
              </a:rPr>
              <a:t>Увеличь каждое число на 3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467544" y="2198412"/>
            <a:ext cx="8748464" cy="4680520"/>
          </a:xfrm>
        </p:spPr>
        <p:txBody>
          <a:bodyPr/>
          <a:lstStyle/>
          <a:p>
            <a:pPr algn="l"/>
            <a:r>
              <a:rPr lang="ru-RU" sz="9600" b="1" dirty="0">
                <a:highlight>
                  <a:srgbClr val="FFFF00"/>
                </a:highlight>
              </a:rPr>
              <a:t>12, 22,32,42,52</a:t>
            </a:r>
            <a:br>
              <a:rPr lang="ru-RU" sz="9600" b="1" dirty="0"/>
            </a:br>
            <a:r>
              <a:rPr lang="ru-RU" sz="9600" b="1" dirty="0">
                <a:solidFill>
                  <a:srgbClr val="C00000"/>
                </a:solidFill>
              </a:rPr>
              <a:t>15,25,35,45,55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1763688" y="188640"/>
            <a:ext cx="6400800" cy="1752600"/>
          </a:xfrm>
        </p:spPr>
        <p:txBody>
          <a:bodyPr/>
          <a:lstStyle/>
          <a:p>
            <a:r>
              <a:rPr lang="ru-RU" sz="8000" dirty="0">
                <a:latin typeface="+mj-lt"/>
              </a:rPr>
              <a:t>Проверь себя</a:t>
            </a:r>
          </a:p>
        </p:txBody>
      </p:sp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619673" y="201032"/>
            <a:ext cx="6408712" cy="12090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800" b="1" dirty="0">
                <a:solidFill>
                  <a:schemeClr val="accent6">
                    <a:lumMod val="75000"/>
                  </a:schemeClr>
                </a:solidFill>
              </a:rPr>
              <a:t>Величины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3068960"/>
            <a:ext cx="2511041" cy="120908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ighlight>
                  <a:srgbClr val="FFFF00"/>
                </a:highlight>
                <a:latin typeface="+mn-lt"/>
              </a:rPr>
              <a:t>длина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36678" y="1791290"/>
            <a:ext cx="2635510" cy="994768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масса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06100" y="2530493"/>
            <a:ext cx="2185808" cy="1143008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ighlight>
                  <a:srgbClr val="FFFF00"/>
                </a:highlight>
                <a:latin typeface="+mn-lt"/>
              </a:rPr>
              <a:t>объём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35071B8-ADCB-8F70-E513-E6DE4550B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4376316"/>
            <a:ext cx="2005012" cy="200501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E73F37A-160D-47CC-2B11-4ADCEDC6B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8596" y="4376316"/>
            <a:ext cx="2237404" cy="200501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FD63572-34BF-F341-6760-CF7773A1F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9912" y="4376316"/>
            <a:ext cx="2714561" cy="200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94578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flipV="1">
            <a:off x="2160064" y="1678782"/>
            <a:ext cx="1857375" cy="64293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071688" y="2286000"/>
            <a:ext cx="1928812" cy="5715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1964531" y="2393157"/>
            <a:ext cx="2143125" cy="19288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1714500" y="2714626"/>
            <a:ext cx="2643187" cy="19288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143125" y="3357563"/>
            <a:ext cx="1857375" cy="571500"/>
          </a:xfrm>
          <a:prstGeom prst="straightConnector1">
            <a:avLst/>
          </a:prstGeom>
          <a:ln w="762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олилиния 18"/>
          <p:cNvSpPr/>
          <p:nvPr/>
        </p:nvSpPr>
        <p:spPr>
          <a:xfrm>
            <a:off x="3946525" y="1949450"/>
            <a:ext cx="1087438" cy="598488"/>
          </a:xfrm>
          <a:custGeom>
            <a:avLst/>
            <a:gdLst>
              <a:gd name="connsiteX0" fmla="*/ 30480 w 1086612"/>
              <a:gd name="connsiteY0" fmla="*/ 108204 h 598932"/>
              <a:gd name="connsiteX1" fmla="*/ 560832 w 1086612"/>
              <a:gd name="connsiteY1" fmla="*/ 44196 h 598932"/>
              <a:gd name="connsiteX2" fmla="*/ 963168 w 1086612"/>
              <a:gd name="connsiteY2" fmla="*/ 44196 h 598932"/>
              <a:gd name="connsiteX3" fmla="*/ 1072896 w 1086612"/>
              <a:gd name="connsiteY3" fmla="*/ 309372 h 598932"/>
              <a:gd name="connsiteX4" fmla="*/ 1045464 w 1086612"/>
              <a:gd name="connsiteY4" fmla="*/ 382524 h 598932"/>
              <a:gd name="connsiteX5" fmla="*/ 944880 w 1086612"/>
              <a:gd name="connsiteY5" fmla="*/ 510540 h 598932"/>
              <a:gd name="connsiteX6" fmla="*/ 643128 w 1086612"/>
              <a:gd name="connsiteY6" fmla="*/ 592836 h 598932"/>
              <a:gd name="connsiteX7" fmla="*/ 213360 w 1086612"/>
              <a:gd name="connsiteY7" fmla="*/ 547116 h 598932"/>
              <a:gd name="connsiteX8" fmla="*/ 3048 w 1086612"/>
              <a:gd name="connsiteY8" fmla="*/ 373380 h 598932"/>
              <a:gd name="connsiteX9" fmla="*/ 3048 w 1086612"/>
              <a:gd name="connsiteY9" fmla="*/ 373380 h 598932"/>
              <a:gd name="connsiteX10" fmla="*/ 3048 w 1086612"/>
              <a:gd name="connsiteY10" fmla="*/ 327660 h 598932"/>
              <a:gd name="connsiteX11" fmla="*/ 3048 w 1086612"/>
              <a:gd name="connsiteY11" fmla="*/ 263652 h 598932"/>
              <a:gd name="connsiteX12" fmla="*/ 3048 w 1086612"/>
              <a:gd name="connsiteY12" fmla="*/ 199644 h 598932"/>
              <a:gd name="connsiteX13" fmla="*/ 21336 w 1086612"/>
              <a:gd name="connsiteY13" fmla="*/ 181356 h 598932"/>
              <a:gd name="connsiteX14" fmla="*/ 30480 w 1086612"/>
              <a:gd name="connsiteY14" fmla="*/ 163068 h 598932"/>
              <a:gd name="connsiteX15" fmla="*/ 121920 w 1086612"/>
              <a:gd name="connsiteY15" fmla="*/ 71628 h 598932"/>
              <a:gd name="connsiteX16" fmla="*/ 121920 w 1086612"/>
              <a:gd name="connsiteY16" fmla="*/ 89916 h 59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6612" h="598932">
                <a:moveTo>
                  <a:pt x="30480" y="108204"/>
                </a:moveTo>
                <a:cubicBezTo>
                  <a:pt x="217932" y="81534"/>
                  <a:pt x="405384" y="54864"/>
                  <a:pt x="560832" y="44196"/>
                </a:cubicBezTo>
                <a:cubicBezTo>
                  <a:pt x="716280" y="33528"/>
                  <a:pt x="877824" y="0"/>
                  <a:pt x="963168" y="44196"/>
                </a:cubicBezTo>
                <a:cubicBezTo>
                  <a:pt x="1048512" y="88392"/>
                  <a:pt x="1059180" y="252984"/>
                  <a:pt x="1072896" y="309372"/>
                </a:cubicBezTo>
                <a:cubicBezTo>
                  <a:pt x="1086612" y="365760"/>
                  <a:pt x="1066800" y="348996"/>
                  <a:pt x="1045464" y="382524"/>
                </a:cubicBezTo>
                <a:cubicBezTo>
                  <a:pt x="1024128" y="416052"/>
                  <a:pt x="1011936" y="475488"/>
                  <a:pt x="944880" y="510540"/>
                </a:cubicBezTo>
                <a:cubicBezTo>
                  <a:pt x="877824" y="545592"/>
                  <a:pt x="765048" y="586740"/>
                  <a:pt x="643128" y="592836"/>
                </a:cubicBezTo>
                <a:cubicBezTo>
                  <a:pt x="521208" y="598932"/>
                  <a:pt x="320040" y="583692"/>
                  <a:pt x="213360" y="547116"/>
                </a:cubicBezTo>
                <a:cubicBezTo>
                  <a:pt x="106680" y="510540"/>
                  <a:pt x="3048" y="373380"/>
                  <a:pt x="3048" y="373380"/>
                </a:cubicBezTo>
                <a:lnTo>
                  <a:pt x="3048" y="373380"/>
                </a:lnTo>
                <a:lnTo>
                  <a:pt x="3048" y="327660"/>
                </a:lnTo>
                <a:lnTo>
                  <a:pt x="3048" y="263652"/>
                </a:lnTo>
                <a:cubicBezTo>
                  <a:pt x="3048" y="242316"/>
                  <a:pt x="0" y="213360"/>
                  <a:pt x="3048" y="199644"/>
                </a:cubicBezTo>
                <a:cubicBezTo>
                  <a:pt x="6096" y="185928"/>
                  <a:pt x="16764" y="187452"/>
                  <a:pt x="21336" y="181356"/>
                </a:cubicBezTo>
                <a:cubicBezTo>
                  <a:pt x="25908" y="175260"/>
                  <a:pt x="13716" y="181356"/>
                  <a:pt x="30480" y="163068"/>
                </a:cubicBezTo>
                <a:cubicBezTo>
                  <a:pt x="47244" y="144780"/>
                  <a:pt x="106680" y="83820"/>
                  <a:pt x="121920" y="71628"/>
                </a:cubicBezTo>
                <a:cubicBezTo>
                  <a:pt x="137160" y="59436"/>
                  <a:pt x="129540" y="74676"/>
                  <a:pt x="121920" y="89916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786188" y="3571875"/>
            <a:ext cx="2071687" cy="598488"/>
          </a:xfrm>
          <a:custGeom>
            <a:avLst/>
            <a:gdLst>
              <a:gd name="connsiteX0" fmla="*/ 30480 w 1086612"/>
              <a:gd name="connsiteY0" fmla="*/ 108204 h 598932"/>
              <a:gd name="connsiteX1" fmla="*/ 560832 w 1086612"/>
              <a:gd name="connsiteY1" fmla="*/ 44196 h 598932"/>
              <a:gd name="connsiteX2" fmla="*/ 963168 w 1086612"/>
              <a:gd name="connsiteY2" fmla="*/ 44196 h 598932"/>
              <a:gd name="connsiteX3" fmla="*/ 1072896 w 1086612"/>
              <a:gd name="connsiteY3" fmla="*/ 309372 h 598932"/>
              <a:gd name="connsiteX4" fmla="*/ 1045464 w 1086612"/>
              <a:gd name="connsiteY4" fmla="*/ 382524 h 598932"/>
              <a:gd name="connsiteX5" fmla="*/ 944880 w 1086612"/>
              <a:gd name="connsiteY5" fmla="*/ 510540 h 598932"/>
              <a:gd name="connsiteX6" fmla="*/ 643128 w 1086612"/>
              <a:gd name="connsiteY6" fmla="*/ 592836 h 598932"/>
              <a:gd name="connsiteX7" fmla="*/ 213360 w 1086612"/>
              <a:gd name="connsiteY7" fmla="*/ 547116 h 598932"/>
              <a:gd name="connsiteX8" fmla="*/ 3048 w 1086612"/>
              <a:gd name="connsiteY8" fmla="*/ 373380 h 598932"/>
              <a:gd name="connsiteX9" fmla="*/ 3048 w 1086612"/>
              <a:gd name="connsiteY9" fmla="*/ 373380 h 598932"/>
              <a:gd name="connsiteX10" fmla="*/ 3048 w 1086612"/>
              <a:gd name="connsiteY10" fmla="*/ 327660 h 598932"/>
              <a:gd name="connsiteX11" fmla="*/ 3048 w 1086612"/>
              <a:gd name="connsiteY11" fmla="*/ 263652 h 598932"/>
              <a:gd name="connsiteX12" fmla="*/ 3048 w 1086612"/>
              <a:gd name="connsiteY12" fmla="*/ 199644 h 598932"/>
              <a:gd name="connsiteX13" fmla="*/ 21336 w 1086612"/>
              <a:gd name="connsiteY13" fmla="*/ 181356 h 598932"/>
              <a:gd name="connsiteX14" fmla="*/ 30480 w 1086612"/>
              <a:gd name="connsiteY14" fmla="*/ 163068 h 598932"/>
              <a:gd name="connsiteX15" fmla="*/ 121920 w 1086612"/>
              <a:gd name="connsiteY15" fmla="*/ 71628 h 598932"/>
              <a:gd name="connsiteX16" fmla="*/ 121920 w 1086612"/>
              <a:gd name="connsiteY16" fmla="*/ 89916 h 59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6612" h="598932">
                <a:moveTo>
                  <a:pt x="30480" y="108204"/>
                </a:moveTo>
                <a:cubicBezTo>
                  <a:pt x="217932" y="81534"/>
                  <a:pt x="405384" y="54864"/>
                  <a:pt x="560832" y="44196"/>
                </a:cubicBezTo>
                <a:cubicBezTo>
                  <a:pt x="716280" y="33528"/>
                  <a:pt x="877824" y="0"/>
                  <a:pt x="963168" y="44196"/>
                </a:cubicBezTo>
                <a:cubicBezTo>
                  <a:pt x="1048512" y="88392"/>
                  <a:pt x="1059180" y="252984"/>
                  <a:pt x="1072896" y="309372"/>
                </a:cubicBezTo>
                <a:cubicBezTo>
                  <a:pt x="1086612" y="365760"/>
                  <a:pt x="1066800" y="348996"/>
                  <a:pt x="1045464" y="382524"/>
                </a:cubicBezTo>
                <a:cubicBezTo>
                  <a:pt x="1024128" y="416052"/>
                  <a:pt x="1011936" y="475488"/>
                  <a:pt x="944880" y="510540"/>
                </a:cubicBezTo>
                <a:cubicBezTo>
                  <a:pt x="877824" y="545592"/>
                  <a:pt x="765048" y="586740"/>
                  <a:pt x="643128" y="592836"/>
                </a:cubicBezTo>
                <a:cubicBezTo>
                  <a:pt x="521208" y="598932"/>
                  <a:pt x="320040" y="583692"/>
                  <a:pt x="213360" y="547116"/>
                </a:cubicBezTo>
                <a:cubicBezTo>
                  <a:pt x="106680" y="510540"/>
                  <a:pt x="3048" y="373380"/>
                  <a:pt x="3048" y="373380"/>
                </a:cubicBezTo>
                <a:lnTo>
                  <a:pt x="3048" y="373380"/>
                </a:lnTo>
                <a:lnTo>
                  <a:pt x="3048" y="327660"/>
                </a:lnTo>
                <a:lnTo>
                  <a:pt x="3048" y="263652"/>
                </a:lnTo>
                <a:cubicBezTo>
                  <a:pt x="3048" y="242316"/>
                  <a:pt x="0" y="213360"/>
                  <a:pt x="3048" y="199644"/>
                </a:cubicBezTo>
                <a:cubicBezTo>
                  <a:pt x="6096" y="185928"/>
                  <a:pt x="16764" y="187452"/>
                  <a:pt x="21336" y="181356"/>
                </a:cubicBezTo>
                <a:cubicBezTo>
                  <a:pt x="25908" y="175260"/>
                  <a:pt x="13716" y="181356"/>
                  <a:pt x="30480" y="163068"/>
                </a:cubicBezTo>
                <a:cubicBezTo>
                  <a:pt x="47244" y="144780"/>
                  <a:pt x="106680" y="83820"/>
                  <a:pt x="121920" y="71628"/>
                </a:cubicBezTo>
                <a:cubicBezTo>
                  <a:pt x="137160" y="59436"/>
                  <a:pt x="129540" y="74676"/>
                  <a:pt x="121920" y="89916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493E923-5D20-89C8-B608-8C175B448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196752"/>
            <a:ext cx="655272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03791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0"/>
            <a:ext cx="6786610" cy="3861048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+mj-lt"/>
              </a:rPr>
              <a:t>Точно мы должны ходить,</a:t>
            </a:r>
          </a:p>
          <a:p>
            <a:pPr>
              <a:buNone/>
            </a:pPr>
            <a:r>
              <a:rPr lang="ru-RU" dirty="0">
                <a:latin typeface="+mj-lt"/>
              </a:rPr>
              <a:t>Можем рано разбудить.</a:t>
            </a:r>
          </a:p>
          <a:p>
            <a:pPr>
              <a:buNone/>
            </a:pPr>
            <a:r>
              <a:rPr lang="ru-RU" dirty="0">
                <a:latin typeface="+mj-lt"/>
              </a:rPr>
              <a:t>Бить умеем, но не вас,</a:t>
            </a:r>
          </a:p>
          <a:p>
            <a:pPr>
              <a:buNone/>
            </a:pPr>
            <a:r>
              <a:rPr lang="ru-RU" dirty="0">
                <a:latin typeface="+mj-lt"/>
              </a:rPr>
              <a:t>Отбиваем каждый час.</a:t>
            </a:r>
          </a:p>
          <a:p>
            <a:pPr>
              <a:buNone/>
            </a:pPr>
            <a:r>
              <a:rPr lang="ru-RU" dirty="0">
                <a:latin typeface="+mj-lt"/>
              </a:rPr>
              <a:t>Громко, весело мы бьем: </a:t>
            </a:r>
            <a:r>
              <a:rPr lang="ru-RU" dirty="0" err="1">
                <a:latin typeface="+mj-lt"/>
              </a:rPr>
              <a:t>бим-бом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бим-бом</a:t>
            </a:r>
            <a:r>
              <a:rPr lang="ru-RU" dirty="0">
                <a:latin typeface="+mj-lt"/>
              </a:rPr>
              <a:t>!</a:t>
            </a:r>
          </a:p>
        </p:txBody>
      </p:sp>
      <p:pic>
        <p:nvPicPr>
          <p:cNvPr id="4" name="Рисунок 3" descr="b030f073dd7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20072" y="3137008"/>
            <a:ext cx="3187000" cy="31449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35696" y="3789040"/>
            <a:ext cx="263004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Часы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030f073dd7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53854" y="4071942"/>
            <a:ext cx="2590146" cy="2556000"/>
          </a:xfrm>
          <a:prstGeom prst="rect">
            <a:avLst/>
          </a:prstGeom>
        </p:spPr>
      </p:pic>
      <p:sp>
        <p:nvSpPr>
          <p:cNvPr id="3" name="Выноска-облако 2"/>
          <p:cNvSpPr>
            <a:spLocks noChangeAspect="1"/>
          </p:cNvSpPr>
          <p:nvPr/>
        </p:nvSpPr>
        <p:spPr>
          <a:xfrm flipH="1">
            <a:off x="3428992" y="3429000"/>
            <a:ext cx="3391722" cy="2143140"/>
          </a:xfrm>
          <a:prstGeom prst="cloudCallout">
            <a:avLst>
              <a:gd name="adj1" fmla="val -59625"/>
              <a:gd name="adj2" fmla="val 45985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Часы бывают разные. Сначала появились солнечные часы, потом водяные, песочные.</a:t>
            </a:r>
          </a:p>
        </p:txBody>
      </p:sp>
      <p:pic>
        <p:nvPicPr>
          <p:cNvPr id="4" name="Рисунок 3" descr="1271491_large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88640"/>
            <a:ext cx="4211960" cy="26729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0031-066-Vodjanye-chasy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2910" y="3284984"/>
            <a:ext cx="2500271" cy="331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42008_html_198403d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220072" y="-390539"/>
            <a:ext cx="3159274" cy="37722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трелки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-5340000">
            <a:off x="2302776" y="1371790"/>
            <a:ext cx="2816138" cy="800430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0" y="5786454"/>
            <a:ext cx="9144000" cy="1071546"/>
          </a:xfrm>
          <a:prstGeom prst="homePlat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 часов есть короткая стрелка и длинная. Короткая показывает часы, а длинная – минуты.</a:t>
            </a:r>
          </a:p>
        </p:txBody>
      </p:sp>
      <p:pic>
        <p:nvPicPr>
          <p:cNvPr id="5" name="Рисунок 4" descr="b030f073dd79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57950" y="3000372"/>
            <a:ext cx="2590146" cy="2556000"/>
          </a:xfrm>
          <a:prstGeom prst="rect">
            <a:avLst/>
          </a:prstGeom>
        </p:spPr>
      </p:pic>
      <p:pic>
        <p:nvPicPr>
          <p:cNvPr id="6" name="Рисунок 5" descr="стрелки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214678" y="2571744"/>
            <a:ext cx="2816138" cy="71438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5029200"/>
            <a:ext cx="9144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9459" name="Picture 3" descr="5764c11363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90800"/>
            <a:ext cx="282575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hor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6DCFF6"/>
              </a:clrFrom>
              <a:clrTo>
                <a:srgbClr val="6DCF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4598988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1" name="Group 5"/>
          <p:cNvGrpSpPr>
            <a:grpSpLocks/>
          </p:cNvGrpSpPr>
          <p:nvPr/>
        </p:nvGrpSpPr>
        <p:grpSpPr bwMode="auto">
          <a:xfrm rot="4068885">
            <a:off x="2133600" y="2362200"/>
            <a:ext cx="838200" cy="2362200"/>
            <a:chOff x="3598" y="903"/>
            <a:chExt cx="473" cy="1023"/>
          </a:xfrm>
        </p:grpSpPr>
        <p:sp>
          <p:nvSpPr>
            <p:cNvPr id="19466" name="AutoShape 6"/>
            <p:cNvSpPr>
              <a:spLocks noChangeArrowheads="1"/>
            </p:cNvSpPr>
            <p:nvPr/>
          </p:nvSpPr>
          <p:spPr bwMode="auto">
            <a:xfrm rot="-4323084">
              <a:off x="3478" y="1518"/>
              <a:ext cx="528" cy="288"/>
            </a:xfrm>
            <a:prstGeom prst="leftArrow">
              <a:avLst>
                <a:gd name="adj1" fmla="val 50000"/>
                <a:gd name="adj2" fmla="val 4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pic>
          <p:nvPicPr>
            <p:cNvPr id="19467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661734">
              <a:off x="3628" y="1020"/>
              <a:ext cx="55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 rot="980622">
            <a:off x="2055813" y="1914525"/>
            <a:ext cx="990600" cy="3211513"/>
            <a:chOff x="3216" y="1728"/>
            <a:chExt cx="529" cy="1591"/>
          </a:xfrm>
        </p:grpSpPr>
        <p:sp>
          <p:nvSpPr>
            <p:cNvPr id="19464" name="AutoShape 9"/>
            <p:cNvSpPr>
              <a:spLocks noChangeArrowheads="1"/>
            </p:cNvSpPr>
            <p:nvPr/>
          </p:nvSpPr>
          <p:spPr bwMode="auto">
            <a:xfrm rot="-6421414">
              <a:off x="3169" y="2743"/>
              <a:ext cx="864" cy="288"/>
            </a:xfrm>
            <a:prstGeom prst="leftArrow">
              <a:avLst>
                <a:gd name="adj1" fmla="val 50000"/>
                <a:gd name="adj2" fmla="val 7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pic>
          <p:nvPicPr>
            <p:cNvPr id="19465" name="Picture 1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49720">
              <a:off x="2937" y="2007"/>
              <a:ext cx="89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5029200" y="381000"/>
            <a:ext cx="3810000" cy="1870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/>
              <a:t>Минутная стрелка от цифры до цифры проходит                            за 5 минут</a:t>
            </a:r>
            <a:r>
              <a:rPr lang="ru-RU" altLang="ru-RU" sz="3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4687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800000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оформления «Скорость»">
  <a:themeElements>
    <a:clrScheme name="Шаблон оформления «Скорость» 2">
      <a:dk1>
        <a:srgbClr val="000000"/>
      </a:dk1>
      <a:lt1>
        <a:srgbClr val="FFFFFF"/>
      </a:lt1>
      <a:dk2>
        <a:srgbClr val="336699"/>
      </a:dk2>
      <a:lt2>
        <a:srgbClr val="C3D6DD"/>
      </a:lt2>
      <a:accent1>
        <a:srgbClr val="B2B2B2"/>
      </a:accent1>
      <a:accent2>
        <a:srgbClr val="6A9159"/>
      </a:accent2>
      <a:accent3>
        <a:srgbClr val="FFFFFF"/>
      </a:accent3>
      <a:accent4>
        <a:srgbClr val="000000"/>
      </a:accent4>
      <a:accent5>
        <a:srgbClr val="D5D5D5"/>
      </a:accent5>
      <a:accent6>
        <a:srgbClr val="5F8350"/>
      </a:accent6>
      <a:hlink>
        <a:srgbClr val="C9606F"/>
      </a:hlink>
      <a:folHlink>
        <a:srgbClr val="0099CC"/>
      </a:folHlink>
    </a:clrScheme>
    <a:fontScheme name="Шаблон оформления «Скорость»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«Скорость» 1">
        <a:dk1>
          <a:srgbClr val="000066"/>
        </a:dk1>
        <a:lt1>
          <a:srgbClr val="FFFFCC"/>
        </a:lt1>
        <a:dk2>
          <a:srgbClr val="0066CC"/>
        </a:dk2>
        <a:lt2>
          <a:srgbClr val="EAEAEA"/>
        </a:lt2>
        <a:accent1>
          <a:srgbClr val="00CCCC"/>
        </a:accent1>
        <a:accent2>
          <a:srgbClr val="008080"/>
        </a:accent2>
        <a:accent3>
          <a:srgbClr val="AAB8E2"/>
        </a:accent3>
        <a:accent4>
          <a:srgbClr val="DADAAE"/>
        </a:accent4>
        <a:accent5>
          <a:srgbClr val="AAE2E2"/>
        </a:accent5>
        <a:accent6>
          <a:srgbClr val="007373"/>
        </a:accent6>
        <a:hlink>
          <a:srgbClr val="9999FF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Скорость» 2">
        <a:dk1>
          <a:srgbClr val="000000"/>
        </a:dk1>
        <a:lt1>
          <a:srgbClr val="FFFFFF"/>
        </a:lt1>
        <a:dk2>
          <a:srgbClr val="336699"/>
        </a:dk2>
        <a:lt2>
          <a:srgbClr val="C3D6DD"/>
        </a:lt2>
        <a:accent1>
          <a:srgbClr val="B2B2B2"/>
        </a:accent1>
        <a:accent2>
          <a:srgbClr val="6A9159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F8350"/>
        </a:accent6>
        <a:hlink>
          <a:srgbClr val="C9606F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корость»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96969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корость» 4">
        <a:dk1>
          <a:srgbClr val="000000"/>
        </a:dk1>
        <a:lt1>
          <a:srgbClr val="FFFFFF"/>
        </a:lt1>
        <a:dk2>
          <a:srgbClr val="996633"/>
        </a:dk2>
        <a:lt2>
          <a:srgbClr val="FFE1C3"/>
        </a:lt2>
        <a:accent1>
          <a:srgbClr val="CC9900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5C8A00"/>
        </a:accent6>
        <a:hlink>
          <a:srgbClr val="FF0033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корость» 5">
        <a:dk1>
          <a:srgbClr val="660066"/>
        </a:dk1>
        <a:lt1>
          <a:srgbClr val="FFFFCC"/>
        </a:lt1>
        <a:dk2>
          <a:srgbClr val="CC0066"/>
        </a:dk2>
        <a:lt2>
          <a:srgbClr val="EAEAEA"/>
        </a:lt2>
        <a:accent1>
          <a:srgbClr val="FF9966"/>
        </a:accent1>
        <a:accent2>
          <a:srgbClr val="336600"/>
        </a:accent2>
        <a:accent3>
          <a:srgbClr val="E2AAB8"/>
        </a:accent3>
        <a:accent4>
          <a:srgbClr val="DADAAE"/>
        </a:accent4>
        <a:accent5>
          <a:srgbClr val="FFCAB8"/>
        </a:accent5>
        <a:accent6>
          <a:srgbClr val="2D5C00"/>
        </a:accent6>
        <a:hlink>
          <a:srgbClr val="999933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Скорость» 6">
        <a:dk1>
          <a:srgbClr val="003300"/>
        </a:dk1>
        <a:lt1>
          <a:srgbClr val="FFFFCC"/>
        </a:lt1>
        <a:dk2>
          <a:srgbClr val="006633"/>
        </a:dk2>
        <a:lt2>
          <a:srgbClr val="CBCBCB"/>
        </a:lt2>
        <a:accent1>
          <a:srgbClr val="CC6600"/>
        </a:accent1>
        <a:accent2>
          <a:srgbClr val="669900"/>
        </a:accent2>
        <a:accent3>
          <a:srgbClr val="AAB8AD"/>
        </a:accent3>
        <a:accent4>
          <a:srgbClr val="DADAAE"/>
        </a:accent4>
        <a:accent5>
          <a:srgbClr val="E2B8AA"/>
        </a:accent5>
        <a:accent6>
          <a:srgbClr val="5C8A00"/>
        </a:accent6>
        <a:hlink>
          <a:srgbClr val="FF00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Скорость» 7">
        <a:dk1>
          <a:srgbClr val="333300"/>
        </a:dk1>
        <a:lt1>
          <a:srgbClr val="FFFFCC"/>
        </a:lt1>
        <a:dk2>
          <a:srgbClr val="996633"/>
        </a:dk2>
        <a:lt2>
          <a:srgbClr val="CBCBCB"/>
        </a:lt2>
        <a:accent1>
          <a:srgbClr val="CC6600"/>
        </a:accent1>
        <a:accent2>
          <a:srgbClr val="669900"/>
        </a:accent2>
        <a:accent3>
          <a:srgbClr val="CAB8AD"/>
        </a:accent3>
        <a:accent4>
          <a:srgbClr val="DADAAE"/>
        </a:accent4>
        <a:accent5>
          <a:srgbClr val="E2B8AA"/>
        </a:accent5>
        <a:accent6>
          <a:srgbClr val="5C8A00"/>
        </a:accent6>
        <a:hlink>
          <a:srgbClr val="FF00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122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Шаблон оформления «Скорость»</vt:lpstr>
      <vt:lpstr>ПРЕЗЕНТАЦИЯ на тему: Час.Минута. 2 класс.</vt:lpstr>
      <vt:lpstr>    Прочитай числовой ряд: 12, 22,32,42,52 Увеличь каждое число на 3 </vt:lpstr>
      <vt:lpstr>12, 22,32,42,52 15,25,35,45,55</vt:lpstr>
      <vt:lpstr>Величины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Филиппова</dc:creator>
  <cp:lastModifiedBy>shuklinalarisa1970@mail.ru</cp:lastModifiedBy>
  <cp:revision>30</cp:revision>
  <dcterms:created xsi:type="dcterms:W3CDTF">2011-10-08T13:23:57Z</dcterms:created>
  <dcterms:modified xsi:type="dcterms:W3CDTF">2023-12-02T14:13:32Z</dcterms:modified>
</cp:coreProperties>
</file>