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77" r:id="rId12"/>
    <p:sldId id="278" r:id="rId13"/>
    <p:sldId id="279" r:id="rId14"/>
    <p:sldId id="275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" Target="slides/slide1.xml" /><Relationship Id="rId20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Титульный слайд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2051" name="Picture 2" descr="E:\Photoshop\GoldenAutumn\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Заголовок и объект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3075" name="Picture 2" descr="E:\Photoshop\GoldenAutumn\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>
  <p:cSld name="Два объекта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4099" name="Picture 2" descr="E:\Photoshop\GoldenAutumn\GoldenAutumnW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>
  <p:cSld name="Сравнение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5123" name="Picture 3" descr="E:\Photoshop\GoldenAutumn\GoldenAut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Пустой слайд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6147" name="Picture 4" descr="E:\Photoshop\GoldenAutumn\GoldenAutumn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Только заголовок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7171" name="Picture 5" descr="E:\Photoshop\GoldenAutumn\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../media/image2.jpe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1026" name="Picture 3" descr="E:\Photoshop\GoldenAutumn\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3" r:id="rId2"/>
    <p:sldLayoutId id="2147483775" r:id="rId3"/>
    <p:sldLayoutId id="2147483777" r:id="rId4"/>
    <p:sldLayoutId id="2147483779" r:id="rId5"/>
    <p:sldLayoutId id="2147483781" r:id="rId6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7.jpeg" /><Relationship Id="rId4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4700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pPr marL="0" marR="0" lvl="0" indent="0" eaLnBrk="1" hangingPunct="1"/>
            <a:r>
              <a:rPr sz="4900" b="1">
                <a:solidFill>
                  <a:schemeClr val="bg1"/>
                </a:solidFill>
                <a:latin typeface="Century" pitchFamily="18" charset="0"/>
              </a:rPr>
              <a:t>Активизация познавательной и мыслительной деятельности младших школьников .</a:t>
            </a:r>
            <a:endParaRPr sz="4900" b="1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19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6400800" cy="1752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ru-RU" altLang="en-US" sz="3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/>
            <a:r>
              <a:rPr b="1">
                <a:solidFill>
                  <a:srgbClr val="FDEADA"/>
                </a:solidFill>
              </a:rPr>
              <a:t>Учитель МБОУ «Кулаковская СОШ» Чекалкина Екатерина Евгеньевна </a:t>
            </a:r>
            <a:endParaRPr b="1">
              <a:solidFill>
                <a:srgbClr val="FDEADA"/>
              </a:solidFill>
            </a:endParaRPr>
          </a:p>
        </p:txBody>
      </p:sp>
    </p:spTree>
  </p:cSld>
  <p:clrMapOvr>
    <a:masterClrMapping/>
  </p:clrMapOvr>
  <p:transition>
    <p:wedg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endParaRPr b="1"/>
          </a:p>
        </p:txBody>
      </p:sp>
      <p:pic>
        <p:nvPicPr>
          <p:cNvPr id="17411" name="Pictur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50"/>
            <a:ext cx="5043488" cy="24511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428875"/>
            <a:ext cx="5346700" cy="28082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4214812"/>
            <a:ext cx="4849812" cy="23574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endParaRPr b="1"/>
          </a:p>
        </p:txBody>
      </p:sp>
      <p:pic>
        <p:nvPicPr>
          <p:cNvPr id="1843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8" y="285750"/>
            <a:ext cx="4972050" cy="24161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65512"/>
            <a:ext cx="4359275" cy="3268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8875"/>
            <a:ext cx="4957762" cy="24098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endParaRPr b="1"/>
          </a:p>
        </p:txBody>
      </p:sp>
      <p:pic>
        <p:nvPicPr>
          <p:cNvPr id="1945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" y="214312"/>
            <a:ext cx="3757612" cy="18272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571500"/>
            <a:ext cx="4862512" cy="2363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919412"/>
            <a:ext cx="8072438" cy="39385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endParaRPr b="1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2125" cy="4178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4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3850" y="3100388"/>
            <a:ext cx="5010150" cy="375761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Содержимое 2"/>
          <p:cNvSpPr>
            <a:spLocks noGrp="1"/>
          </p:cNvSpPr>
          <p:nvPr>
            <p:ph sz="quarter" idx="10"/>
          </p:nvPr>
        </p:nvSpPr>
        <p:spPr>
          <a:xfrm>
            <a:off x="1077912" y="1700212"/>
            <a:ext cx="7886700" cy="48974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16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16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ctr">
              <a:buNone/>
            </a:pPr>
            <a:endParaRPr sz="4800">
              <a:latin typeface="Arial Black" pitchFamily="34" charset="0"/>
            </a:endParaRPr>
          </a:p>
          <a:p>
            <a:pPr lvl="0" algn="ctr">
              <a:buNone/>
            </a:pPr>
            <a:r>
              <a:rPr sz="4800" b="1">
                <a:latin typeface="Comic Sans MS" pitchFamily="66" charset="0"/>
              </a:rPr>
              <a:t>Спасибо за внимание!</a:t>
            </a:r>
            <a:endParaRPr sz="48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9218" name="Picture 2" descr="E:\Photoshop\GoldenAutumn\GoldenAu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27088" y="1916112"/>
            <a:ext cx="7859712" cy="42100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3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Цель моей работы</a:t>
            </a:r>
            <a:r>
              <a:rPr sz="36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 создавать условия и повышать эффективность учебной деятельности через развитие познавательных способностей детей.</a:t>
            </a:r>
            <a:endParaRPr sz="3600">
              <a:solidFill>
                <a:schemeClr val="bg1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eaLnBrk="1" hangingPunct="1"/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058025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/>
            <a:br>
              <a:rPr sz="3600" b="1"/>
            </a:br>
            <a:r>
              <a:rPr sz="3600" b="1"/>
              <a:t> </a:t>
            </a:r>
            <a:r>
              <a:rPr sz="2800" b="1"/>
              <a:t>Приемы активизации познавательной и мыслительной деятельности учащихся </a:t>
            </a:r>
            <a:br>
              <a:rPr sz="3600" b="1"/>
            </a:br>
            <a:endParaRPr sz="3600" b="1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0"/>
          </p:nvPr>
        </p:nvSpPr>
        <p:spPr>
          <a:xfrm>
            <a:off x="1077912" y="1700212"/>
            <a:ext cx="7886700" cy="489743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16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16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/>
            <a:r>
              <a:rPr sz="2800"/>
              <a:t> Прием сравнения.</a:t>
            </a:r>
            <a:endParaRPr sz="2800"/>
          </a:p>
          <a:p>
            <a:pPr lvl="0"/>
            <a:r>
              <a:rPr sz="2800"/>
              <a:t>Самостоятельная работа.</a:t>
            </a:r>
            <a:endParaRPr sz="2800"/>
          </a:p>
          <a:p>
            <a:pPr lvl="0"/>
            <a:r>
              <a:rPr sz="2800"/>
              <a:t>Наглядность и иллюстративность.</a:t>
            </a:r>
            <a:endParaRPr sz="2800"/>
          </a:p>
          <a:p>
            <a:pPr lvl="0"/>
            <a:r>
              <a:rPr sz="2800"/>
              <a:t>Проблемные ситуации.</a:t>
            </a:r>
            <a:endParaRPr sz="2800"/>
          </a:p>
          <a:p>
            <a:pPr lvl="0"/>
            <a:r>
              <a:rPr sz="2800"/>
              <a:t>Эвристическая беседа.</a:t>
            </a:r>
            <a:endParaRPr sz="2800"/>
          </a:p>
          <a:p>
            <a:pPr lvl="0"/>
            <a:r>
              <a:rPr sz="2800"/>
              <a:t>Дидактические игры</a:t>
            </a:r>
            <a:endParaRPr sz="2800"/>
          </a:p>
        </p:txBody>
      </p:sp>
    </p:spTree>
  </p:cSld>
  <p:clrMapOvr>
    <a:masterClrMapping/>
  </p:clrMapOvr>
  <p:transition>
    <p:wheel spokes="2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Прием сравнения.</a:t>
            </a:r>
            <a:endParaRPr b="1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sz="4800" i="1">
                <a:latin typeface="Times New Roman" pitchFamily="18" charset="0"/>
                <a:ea typeface="Times New Roman" pitchFamily="18" charset="0"/>
              </a:rPr>
              <a:t>К.Д.Ушинский считал, что «сравнение есть основа всякого понимания и всякого мышления». </a:t>
            </a:r>
            <a:br>
              <a:rPr sz="4800" i="1">
                <a:latin typeface="Times New Roman" pitchFamily="18" charset="0"/>
                <a:ea typeface="Times New Roman" pitchFamily="18" charset="0"/>
              </a:rPr>
            </a:br>
            <a:r>
              <a:rPr sz="4800" i="1">
                <a:latin typeface="Times New Roman" pitchFamily="18" charset="0"/>
                <a:ea typeface="Times New Roman" pitchFamily="18" charset="0"/>
              </a:rPr>
              <a:t>   </a:t>
            </a:r>
            <a:endParaRPr sz="4800" i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Самостоятельная работа.</a:t>
            </a:r>
            <a:endParaRPr b="1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Виды самостоятельной работы: 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-работа с учебной и справочной литературой;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-разнообразные формы работы, связанные с решением задач; 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-работа с раздаточным материалом;</a:t>
            </a:r>
            <a:endParaRPr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>
                <a:latin typeface="Times New Roman" pitchFamily="18" charset="0"/>
                <a:ea typeface="Times New Roman" pitchFamily="18" charset="0"/>
              </a:rPr>
              <a:t>-рецензирование ответов своих товарищей на уроках.</a:t>
            </a:r>
            <a:br>
              <a:rPr sz="3600">
                <a:latin typeface="Times New Roman" pitchFamily="18" charset="0"/>
                <a:ea typeface="Times New Roman" pitchFamily="18" charset="0"/>
              </a:rPr>
            </a:br>
            <a:endParaRPr sz="3600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Наглядность и иллюстративность.</a:t>
            </a:r>
            <a:endParaRPr b="1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sz="2800"/>
              <a:t>       </a:t>
            </a:r>
            <a:r>
              <a:rPr sz="4800" i="1">
                <a:latin typeface="Times New Roman" pitchFamily="18" charset="0"/>
                <a:ea typeface="Times New Roman" pitchFamily="18" charset="0"/>
              </a:rPr>
              <a:t>Рассказ-беседа по картине, рисунку; сравнение картин, рисунков, схем; показ кино, презентаций и т. д. </a:t>
            </a:r>
            <a:endParaRPr sz="4800" i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Проблемные ситуации.</a:t>
            </a:r>
            <a:endParaRPr b="1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br>
              <a:rPr sz="2000"/>
            </a:br>
            <a:r>
              <a:rPr sz="2400" i="1">
                <a:latin typeface="Times New Roman" pitchFamily="18" charset="0"/>
                <a:ea typeface="Times New Roman" pitchFamily="18" charset="0"/>
              </a:rPr>
              <a:t>  -   подвожу школьников к противоречию и предлагает им самим найти способ его решения. </a:t>
            </a:r>
            <a:br>
              <a:rPr sz="2400" i="1">
                <a:latin typeface="Times New Roman" pitchFamily="18" charset="0"/>
                <a:ea typeface="Times New Roman" pitchFamily="18" charset="0"/>
              </a:rPr>
            </a:br>
            <a:r>
              <a:rPr sz="2400" b="1" i="1">
                <a:latin typeface="Times New Roman" pitchFamily="18" charset="0"/>
                <a:ea typeface="Times New Roman" pitchFamily="18" charset="0"/>
              </a:rPr>
              <a:t>  -  </a:t>
            </a:r>
            <a:r>
              <a:rPr sz="2400" i="1">
                <a:latin typeface="Times New Roman" pitchFamily="18" charset="0"/>
                <a:ea typeface="Times New Roman" pitchFamily="18" charset="0"/>
              </a:rPr>
              <a:t> излагаю различные точки зрения на один и тот же вопрос .</a:t>
            </a:r>
            <a:br>
              <a:rPr sz="2400" i="1">
                <a:latin typeface="Times New Roman" pitchFamily="18" charset="0"/>
                <a:ea typeface="Times New Roman" pitchFamily="18" charset="0"/>
              </a:rPr>
            </a:br>
            <a:r>
              <a:rPr sz="2400" b="1" i="1">
                <a:latin typeface="Times New Roman" pitchFamily="18" charset="0"/>
                <a:ea typeface="Times New Roman" pitchFamily="18" charset="0"/>
              </a:rPr>
              <a:t>  -   </a:t>
            </a:r>
            <a:r>
              <a:rPr sz="2400" i="1">
                <a:latin typeface="Times New Roman" pitchFamily="18" charset="0"/>
                <a:ea typeface="Times New Roman" pitchFamily="18" charset="0"/>
              </a:rPr>
              <a:t>ставлю проблемные задачи ( с недостаточными или избыточными исходными данными; с неопределенностью в постановке вопроса; с противоречивыми данными; с заведомо допущенными ошибками; с ограниченным временем решения).</a:t>
            </a:r>
            <a:endParaRPr sz="2400" i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Эвристическая беседа.</a:t>
            </a:r>
            <a:endParaRPr b="1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sz="3600" i="1">
                <a:latin typeface="Times New Roman" pitchFamily="18" charset="0"/>
                <a:ea typeface="Times New Roman" pitchFamily="18" charset="0"/>
              </a:rPr>
              <a:t>Родоначальником эвристической беседы был Сократ. Он говорил: «Истина не рождается и не находится в голове одного человека, она рождается между людьми, совместно ищущими истину в процессе их диалогического общения». </a:t>
            </a:r>
            <a:endParaRPr sz="3600" i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638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38"/>
            <a:ext cx="6672262" cy="3243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75" y="4049712"/>
            <a:ext cx="5346700" cy="28082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Дидактические игры.</a:t>
            </a:r>
            <a:endParaRPr b="1"/>
          </a:p>
        </p:txBody>
      </p:sp>
      <p:sp>
        <p:nvSpPr>
          <p:cNvPr id="1638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58050" cy="40433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Игры – путешествия. </a:t>
            </a:r>
            <a:endParaRPr sz="36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Игры – поручения. </a:t>
            </a:r>
            <a:endParaRPr sz="36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Игры – предположения</a:t>
            </a:r>
            <a:r>
              <a:rPr sz="36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.</a:t>
            </a:r>
            <a:endParaRPr sz="3600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Игры – загадки. </a:t>
            </a:r>
            <a:endParaRPr sz="36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Игры – беседы ( игры – диалоги ).</a:t>
            </a:r>
            <a:br>
              <a:rPr sz="3600">
                <a:latin typeface="Times New Roman" pitchFamily="18" charset="0"/>
                <a:ea typeface="Times New Roman" pitchFamily="18" charset="0"/>
              </a:rPr>
            </a:br>
            <a:r>
              <a:rPr sz="3600">
                <a:latin typeface="Times New Roman" pitchFamily="18" charset="0"/>
                <a:ea typeface="Times New Roman" pitchFamily="18" charset="0"/>
              </a:rPr>
              <a:t> </a:t>
            </a:r>
            <a:br>
              <a:rPr sz="2000"/>
            </a:br>
            <a:endParaRPr sz="2000"/>
          </a:p>
        </p:txBody>
      </p:sp>
    </p:spTree>
  </p:cSld>
  <p:clrMapOvr>
    <a:masterClrMapping/>
  </p:clrMapOvr>
  <p:transition>
    <p:newsflash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Организация</Company>
  <PresentationFormat>On-screen Show (4:3)</PresentationFormat>
  <Paragraphs>31</Paragraphs>
  <Slides>14</Slides>
  <Notes>0</Notes>
  <TotalTime>347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5">
      <vt:lpstr>Osenniy</vt:lpstr>
      <vt:lpstr>Активизация познавательной и мыслительной деятельности младших школьников .</vt:lpstr>
      <vt:lpstr>Slide 2</vt:lpstr>
      <vt:lpstr> Приемы активизации познавательной и мыслительной деятельности учащихся </vt:lpstr>
      <vt:lpstr>Прием сравнения.</vt:lpstr>
      <vt:lpstr>Самостоятельная работа.</vt:lpstr>
      <vt:lpstr>Наглядность и иллюстративность.</vt:lpstr>
      <vt:lpstr>Проблемные ситуации.</vt:lpstr>
      <vt:lpstr>Эвристическая беседа.</vt:lpstr>
      <vt:lpstr>Дидактические игры.</vt:lpstr>
      <vt:lpstr>Slide 10</vt:lpstr>
      <vt:lpstr>Slide 11</vt:lpstr>
      <vt:lpstr>Slide 12</vt:lpstr>
      <vt:lpstr>Slide 13</vt:lpstr>
      <vt:lpstr>Slide 14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description>Презентации по культуре и искусству, шаблоны PowerPoint http://freeppt.ru/</dc:description>
  <cp:revision>39</cp:revision>
  <dcterms:created xsi:type="dcterms:W3CDTF">2011-12-17T13:37:31Z</dcterms:created>
  <dcterms:modified xsi:type="dcterms:W3CDTF">2019-12-16T08:17:40Z</dcterms:modified>
  <dc:subject>Шаблон для презентаций PowerPoint</dc:subject>
</cp:coreProperties>
</file>