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9" r:id="rId2"/>
    <p:sldId id="256" r:id="rId3"/>
    <p:sldId id="271" r:id="rId4"/>
    <p:sldId id="270" r:id="rId5"/>
    <p:sldId id="278" r:id="rId6"/>
    <p:sldId id="277" r:id="rId7"/>
    <p:sldId id="276" r:id="rId8"/>
    <p:sldId id="284" r:id="rId9"/>
    <p:sldId id="283" r:id="rId10"/>
    <p:sldId id="282" r:id="rId11"/>
    <p:sldId id="281" r:id="rId12"/>
    <p:sldId id="280" r:id="rId13"/>
    <p:sldId id="275" r:id="rId14"/>
    <p:sldId id="274" r:id="rId15"/>
    <p:sldId id="287" r:id="rId16"/>
    <p:sldId id="286" r:id="rId17"/>
    <p:sldId id="285" r:id="rId18"/>
    <p:sldId id="289" r:id="rId19"/>
    <p:sldId id="291" r:id="rId20"/>
    <p:sldId id="290" r:id="rId21"/>
    <p:sldId id="292" r:id="rId22"/>
    <p:sldId id="293" r:id="rId23"/>
    <p:sldId id="294" r:id="rId24"/>
    <p:sldId id="288" r:id="rId25"/>
    <p:sldId id="257" r:id="rId26"/>
    <p:sldId id="258" r:id="rId27"/>
    <p:sldId id="298" r:id="rId28"/>
    <p:sldId id="259" r:id="rId29"/>
    <p:sldId id="260" r:id="rId30"/>
    <p:sldId id="267" r:id="rId31"/>
    <p:sldId id="261" r:id="rId32"/>
    <p:sldId id="262" r:id="rId33"/>
    <p:sldId id="268" r:id="rId34"/>
    <p:sldId id="263" r:id="rId35"/>
    <p:sldId id="264" r:id="rId36"/>
    <p:sldId id="265" r:id="rId37"/>
    <p:sldId id="297" r:id="rId38"/>
    <p:sldId id="266" r:id="rId39"/>
    <p:sldId id="272" r:id="rId40"/>
    <p:sldId id="295" r:id="rId41"/>
    <p:sldId id="296" r:id="rId42"/>
    <p:sldId id="269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073F8-D162-4DD1-984D-7BAF1402B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4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D8181-9D9B-4782-8E62-AA0D948738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42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43F0F-3F88-46D4-ADA9-89ACE9CC44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66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42E81-6FE4-4A92-8BF9-8B3DDE42C5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39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85820-FE6C-421F-A13C-EF3757B69F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659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B34B4-6268-4CA2-8E38-F4FA7FB5D6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49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784AF-D243-4B8B-9C2F-B0D854EFC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07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2D2DF-6F13-4FC3-AFFF-7BB37944F9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10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5A957-B146-46DB-9350-CB5E927D58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18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E1DAB-C70E-4B89-B701-63E4B8B97D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99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FD090-DA43-4EC7-8BA2-E94AD6216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79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64C8A-08D6-436A-9BAE-561A639436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06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C48FD-1F05-4FB5-A71F-A33CA601F8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17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1D1AB-1B87-4A33-A0B0-C60320058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597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1DD075C-FA07-4009-A081-029461E8F5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5;&#1077;&#1083;\Desktop\&#1042;&#1086;&#1083;&#1082;%20&#1085;&#1072;%20&#1087;&#1089;&#1072;&#1088;&#1085;&#1077;%20&#1080;%20&#1057;&#1074;&#1080;&#1085;&#1100;&#1103;%20&#1087;&#1086;&#1076;%20&#1076;&#1091;&#1073;&#1086;&#1084;\&#1074;&#1086;&#1083;&#1082;%20&#1085;&#1072;%20&#1087;&#1089;&#1072;&#1088;&#1085;&#1077;\books%20-%20&#1050;&#1088;&#1099;&#1083;&#1086;&#1074;,%20&#1048;&#1074;&#1072;&#1085;%20-%20&#1042;&#1086;&#1083;&#1082;%20&#1085;&#1072;%20&#1087;&#1089;&#1072;&#1088;&#1085;&#1077;.mp3" TargetMode="Externa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5580063" y="538163"/>
            <a:ext cx="32400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/>
              <a:t>«Люблю, где случай есть,                                                   пороки пощипать»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/>
              <a:t>  </a:t>
            </a:r>
            <a:r>
              <a:rPr lang="ru-RU" altLang="ru-RU" sz="2800" b="1" i="1">
                <a:solidFill>
                  <a:srgbClr val="FF3300"/>
                </a:solidFill>
              </a:rPr>
              <a:t>И.А. Крылов</a:t>
            </a:r>
            <a:endParaRPr lang="ru-RU" altLang="ru-RU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/>
              <a:t>  </a:t>
            </a:r>
            <a:br>
              <a:rPr lang="ru-RU" altLang="ru-RU" sz="2800" b="1" i="1"/>
            </a:br>
            <a:r>
              <a:rPr lang="ru-RU" altLang="ru-RU" sz="2800" b="1" i="1"/>
              <a:t>                                            </a:t>
            </a:r>
            <a:endParaRPr lang="ru-RU" altLang="ru-RU" sz="2800"/>
          </a:p>
        </p:txBody>
      </p:sp>
      <p:pic>
        <p:nvPicPr>
          <p:cNvPr id="2051" name="Picture 2" descr="http://www.kulturologia.ru/files/u19001/Ivan-Krylo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5184775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640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  <a:r>
              <a:rPr lang="ru-RU" altLang="ru-RU" sz="2400"/>
              <a:t>- Итак, тема определена! Давайте определимся с </a:t>
            </a:r>
            <a:r>
              <a:rPr lang="ru-RU" altLang="ru-RU" sz="2400" b="1">
                <a:solidFill>
                  <a:srgbClr val="C00000"/>
                </a:solidFill>
              </a:rPr>
              <a:t>целями!</a:t>
            </a:r>
            <a:r>
              <a:rPr lang="ru-RU" altLang="ru-RU" sz="2400">
                <a:solidFill>
                  <a:srgbClr val="C00000"/>
                </a:solidFill>
              </a:rPr>
              <a:t> </a:t>
            </a:r>
            <a:r>
              <a:rPr lang="ru-RU" altLang="ru-RU" sz="2400"/>
              <a:t>Что мы будем делать на уроке?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1341438"/>
            <a:ext cx="6243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solidFill>
                  <a:srgbClr val="002060"/>
                </a:solidFill>
              </a:rPr>
              <a:t>читать и анализировать басню; 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1916113"/>
            <a:ext cx="4240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solidFill>
                  <a:srgbClr val="002060"/>
                </a:solidFill>
              </a:rPr>
              <a:t>выявлять её мораль; 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9263" y="2492375"/>
            <a:ext cx="7205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solidFill>
                  <a:srgbClr val="002060"/>
                </a:solidFill>
              </a:rPr>
              <a:t>давать характеристику персонажам, 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8000" y="3244850"/>
            <a:ext cx="8002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solidFill>
                  <a:srgbClr val="002060"/>
                </a:solidFill>
              </a:rPr>
              <a:t>выявлять художественные особенности; 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0075" y="4076700"/>
            <a:ext cx="555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solidFill>
                  <a:srgbClr val="002060"/>
                </a:solidFill>
              </a:rPr>
              <a:t>работать с иллюстрациями; 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38175" y="5084763"/>
            <a:ext cx="6545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>
                <a:solidFill>
                  <a:srgbClr val="002060"/>
                </a:solidFill>
              </a:rPr>
              <a:t>учиться выразительному чтению 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7137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1) Знакомство с басней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- Начнем со знакомства с  басней. Предлагаю вашему вниманию запись басни в исполнении мастера художественного слова. Обратите внимание: чтение басни «Свинья под дубом» сопровождается великолепными иллюстрациями.</a:t>
            </a:r>
          </a:p>
        </p:txBody>
      </p:sp>
      <p:pic>
        <p:nvPicPr>
          <p:cNvPr id="12291" name="Picture 2" descr="http://uslide.ru/images/15/21217/960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340201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edufuture.biz/images/6/6a/Img_15.08.12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1813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tars.ru/img-q5y5x5n4g40414b4k4i454060604k4c4t4/datas/literatura/Basni-Krylova-5-klass/0019-019-Svinja-pod-Dub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328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36050" cy="606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Работа в группах :</a:t>
            </a:r>
          </a:p>
          <a:p>
            <a:pPr>
              <a:defRPr/>
            </a:pPr>
            <a:r>
              <a:rPr lang="ru-RU" sz="2600" dirty="0">
                <a:solidFill>
                  <a:srgbClr val="002060"/>
                </a:solidFill>
              </a:rPr>
              <a:t>1-2 группы: </a:t>
            </a:r>
            <a:r>
              <a:rPr lang="ru-RU" sz="2600" b="1" dirty="0">
                <a:solidFill>
                  <a:srgbClr val="002060"/>
                </a:solidFill>
              </a:rPr>
              <a:t>работа с различными источниками (словари, справочники, сеть Интернет) </a:t>
            </a:r>
          </a:p>
          <a:p>
            <a:pPr>
              <a:defRPr/>
            </a:pPr>
            <a:r>
              <a:rPr lang="ru-RU" sz="2600" b="1" dirty="0">
                <a:solidFill>
                  <a:srgbClr val="002060"/>
                </a:solidFill>
              </a:rPr>
              <a:t>Цель: выяснить значение слов </a:t>
            </a:r>
            <a:r>
              <a:rPr lang="ru-RU" sz="2600" b="1" i="1" dirty="0">
                <a:solidFill>
                  <a:srgbClr val="002060"/>
                </a:solidFill>
              </a:rPr>
              <a:t>неблагодарность, невежа, невежда, невежество</a:t>
            </a:r>
          </a:p>
          <a:p>
            <a:pPr>
              <a:defRPr/>
            </a:pPr>
            <a:endParaRPr lang="ru-RU" sz="2600" b="1" dirty="0"/>
          </a:p>
          <a:p>
            <a:pPr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  3-4 группы:  работа со сборником русских пословиц и поговорок, с Фразеологическим словарем</a:t>
            </a:r>
          </a:p>
          <a:p>
            <a:pPr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 Цель: подобрать пословицы и поговорки  со словом  </a:t>
            </a: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</a:rPr>
              <a:t>свинья </a:t>
            </a:r>
          </a:p>
          <a:p>
            <a:pPr>
              <a:defRPr/>
            </a:pPr>
            <a:r>
              <a:rPr lang="ru-RU" sz="2600" i="1" dirty="0"/>
              <a:t>   </a:t>
            </a:r>
            <a:r>
              <a:rPr lang="ru-RU" sz="2600" dirty="0"/>
              <a:t>     </a:t>
            </a:r>
          </a:p>
          <a:p>
            <a:pPr>
              <a:defRPr/>
            </a:pPr>
            <a:r>
              <a:rPr lang="ru-RU" sz="2600" dirty="0"/>
              <a:t>  </a:t>
            </a:r>
            <a:r>
              <a:rPr lang="ru-RU" sz="2600" dirty="0">
                <a:solidFill>
                  <a:srgbClr val="002060"/>
                </a:solidFill>
              </a:rPr>
              <a:t>5-6  группы:  </a:t>
            </a:r>
            <a:r>
              <a:rPr lang="ru-RU" sz="2600" b="1" dirty="0">
                <a:solidFill>
                  <a:srgbClr val="002060"/>
                </a:solidFill>
              </a:rPr>
              <a:t>работа с текстом басни</a:t>
            </a:r>
          </a:p>
          <a:p>
            <a:pPr>
              <a:defRPr/>
            </a:pPr>
            <a:r>
              <a:rPr lang="ru-RU" sz="2600" b="1" dirty="0">
                <a:solidFill>
                  <a:srgbClr val="002060"/>
                </a:solidFill>
              </a:rPr>
              <a:t>                     Цель: дать характеристику героям: Свинье, Ворону, Дубу, выявить мораль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23850" y="692150"/>
            <a:ext cx="8351838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>
                <a:solidFill>
                  <a:srgbClr val="C00000"/>
                </a:solidFill>
              </a:rPr>
              <a:t>ПРАВИЛА РАБОТЫ В ГРУППАХ</a:t>
            </a:r>
            <a:endParaRPr lang="ru-RU" altLang="ru-RU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/>
              <a:t>- В дружной работе – залог успеха!</a:t>
            </a:r>
            <a:endParaRPr lang="ru-RU" altLang="ru-RU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/>
              <a:t>- Вы команда, значит, работать должны все!</a:t>
            </a:r>
            <a:endParaRPr lang="ru-RU" altLang="ru-RU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/>
              <a:t>- Быстро и чётко распределяйте обязанности.</a:t>
            </a:r>
            <a:endParaRPr lang="ru-RU" altLang="ru-RU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/>
              <a:t>- Умейте выслушать товарища.</a:t>
            </a:r>
            <a:endParaRPr lang="ru-RU" altLang="ru-RU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/>
              <a:t>- Не расстраивайтесь в случае неудачи и не ищите виновного.</a:t>
            </a:r>
            <a:endParaRPr lang="ru-RU" altLang="ru-RU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/>
              <a:t>- Верьте: у вас всё получится!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07950" y="333375"/>
            <a:ext cx="8856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- </a:t>
            </a:r>
            <a:r>
              <a:rPr lang="ru-RU" altLang="ru-RU" sz="2400"/>
              <a:t>Какое чувство вызывает у читателя Свинья? 5-6 группы?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900113" y="793750"/>
            <a:ext cx="748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solidFill>
                  <a:srgbClr val="002060"/>
                </a:solidFill>
              </a:rPr>
              <a:t>(неприятное, отвращение, она нам не нравится)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323850" y="1557338"/>
            <a:ext cx="8424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  <a:r>
              <a:rPr lang="ru-RU" altLang="ru-RU" sz="2400"/>
              <a:t>- Почему? Какой описывает Крылов Свинью? 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539750" y="2133600"/>
            <a:ext cx="8424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solidFill>
                  <a:srgbClr val="002060"/>
                </a:solidFill>
              </a:rPr>
              <a:t>(глупая, ленивая, эгоистичная, думает только о собственном удовольствии).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107950" y="2828925"/>
            <a:ext cx="8856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- На это указывает и ее речевая характеристика. Как надо читать реплики Свиньи? Прочитайте! Вспомните исполнение басни актером!</a:t>
            </a:r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1187450" y="4062413"/>
            <a:ext cx="332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solidFill>
                  <a:srgbClr val="002060"/>
                </a:solidFill>
              </a:rPr>
              <a:t>(лениво, вальяжно, грубо</a:t>
            </a:r>
            <a:r>
              <a:rPr lang="ru-RU" altLang="ru-RU" sz="1800" i="1"/>
              <a:t>)</a:t>
            </a:r>
            <a:endParaRPr lang="ru-RU" altLang="ru-RU" sz="1800"/>
          </a:p>
        </p:txBody>
      </p:sp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323850" y="4581525"/>
            <a:ext cx="871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 -Какие слова использованы для ее описания?  Какое определение дает  Свинье Дуб? Прочитайте с правильной интонацией!</a:t>
            </a: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3132138" y="5661025"/>
            <a:ext cx="244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solidFill>
                  <a:srgbClr val="002060"/>
                </a:solidFill>
              </a:rPr>
              <a:t>(«неблагодарная»)</a:t>
            </a:r>
            <a:endParaRPr lang="ru-RU" altLang="ru-RU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  <p:bldP spid="16391" grpId="0"/>
      <p:bldP spid="163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07950" y="26035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- </a:t>
            </a:r>
            <a:r>
              <a:rPr lang="ru-RU" altLang="ru-RU" sz="2400"/>
              <a:t>Что такое неблагодарность? 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23850" y="908050"/>
            <a:ext cx="871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solidFill>
                  <a:srgbClr val="002060"/>
                </a:solidFill>
              </a:rPr>
              <a:t>(Неблагодарность – отсутствие чувства признательности к оказавшему добро или услугу)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572000" y="344488"/>
            <a:ext cx="1185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/>
              <a:t>1группа: </a:t>
            </a:r>
            <a:endParaRPr lang="ru-RU" altLang="ru-RU" sz="1800"/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323850" y="1616075"/>
            <a:ext cx="871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- Но это мягко сказано… Что Свинья делает? Ведь она не просто поела, не поблагодарив…  Давайте послушаем ребят из  3-4 группы! Какие устойчивые выражения со словом </a:t>
            </a:r>
            <a:r>
              <a:rPr lang="ru-RU" altLang="ru-RU" sz="2400" i="1"/>
              <a:t>свинья</a:t>
            </a:r>
            <a:r>
              <a:rPr lang="ru-RU" altLang="ru-RU" sz="2400"/>
              <a:t> вы вспомнили или нашли? </a:t>
            </a: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355600" y="3429000"/>
            <a:ext cx="86804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</a:rPr>
              <a:t>( </a:t>
            </a:r>
            <a:r>
              <a:rPr lang="ru-RU" altLang="ru-RU" sz="2800" b="1" i="1">
                <a:solidFill>
                  <a:srgbClr val="002060"/>
                </a:solidFill>
              </a:rPr>
              <a:t>Подложить свинью, поступить по-свински, метать бисер перед свиньями, тупорылая свинья. Свинья грязи найдет. Сыта свинья, а все жрёт.</a:t>
            </a:r>
            <a:r>
              <a:rPr lang="ru-RU" altLang="ru-RU" sz="2800" b="1">
                <a:solidFill>
                  <a:srgbClr val="002060"/>
                </a:solidFill>
              </a:rPr>
              <a:t> </a:t>
            </a:r>
            <a:r>
              <a:rPr lang="ru-RU" altLang="ru-RU" sz="2800" b="1" i="1">
                <a:solidFill>
                  <a:srgbClr val="002060"/>
                </a:solidFill>
              </a:rPr>
              <a:t>Посади свинью за стол – она и ноги за стол.</a:t>
            </a:r>
            <a:r>
              <a:rPr lang="ru-RU" altLang="ru-RU" sz="2800" b="1">
                <a:solidFill>
                  <a:srgbClr val="002060"/>
                </a:solidFill>
              </a:rPr>
              <a:t> </a:t>
            </a:r>
            <a:r>
              <a:rPr lang="ru-RU" altLang="ru-RU" sz="2800" b="1" i="1">
                <a:solidFill>
                  <a:srgbClr val="002060"/>
                </a:solidFill>
              </a:rPr>
              <a:t>По образу - как я, а по уму - свинья.</a:t>
            </a:r>
            <a:r>
              <a:rPr lang="ru-RU" altLang="ru-RU" sz="2800" b="1">
                <a:solidFill>
                  <a:srgbClr val="002060"/>
                </a:solidFill>
              </a:rPr>
              <a:t> </a:t>
            </a:r>
            <a:r>
              <a:rPr lang="ru-RU" altLang="ru-RU" sz="2800" b="1" i="1">
                <a:solidFill>
                  <a:srgbClr val="002060"/>
                </a:solidFill>
              </a:rPr>
              <a:t>Свиная рожа везде вхожа.) 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3" grpId="0"/>
      <p:bldP spid="17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8928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/>
              <a:t> -</a:t>
            </a:r>
            <a:r>
              <a:rPr lang="ru-RU" altLang="ru-RU" sz="2400"/>
              <a:t>-Какие качества человека связывают с образом свиньи в фольклоре? Что означает выражение </a:t>
            </a:r>
            <a:r>
              <a:rPr lang="ru-RU" altLang="ru-RU" sz="2400" b="1" i="1">
                <a:solidFill>
                  <a:srgbClr val="002060"/>
                </a:solidFill>
              </a:rPr>
              <a:t>поступить по-свински,</a:t>
            </a:r>
            <a:r>
              <a:rPr lang="ru-RU" altLang="ru-RU" sz="2400" b="1" i="1"/>
              <a:t> </a:t>
            </a:r>
            <a:r>
              <a:rPr lang="ru-RU" altLang="ru-RU" sz="2400" b="1" i="1">
                <a:solidFill>
                  <a:srgbClr val="002060"/>
                </a:solidFill>
              </a:rPr>
              <a:t>подложить свинью</a:t>
            </a:r>
            <a:r>
              <a:rPr lang="ru-RU" altLang="ru-RU" sz="2400" b="1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31800" y="1517650"/>
            <a:ext cx="860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Олицетворением какого порока в басне является  Свинья? В чем смысл аллегории?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431800" y="2420938"/>
            <a:ext cx="85328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002060"/>
                </a:solidFill>
              </a:rPr>
              <a:t>(устроить втихомолку и незаметно неприятность, гадость, совершить подлость, вместо благодарности на добро ответить злом, нанести вред, поступить подло, некультурно, неблагородно)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431800" y="4581525"/>
            <a:ext cx="8604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  <a:r>
              <a:rPr lang="ru-RU" altLang="ru-RU" sz="2400"/>
              <a:t>- Понимает ли Свинья в басне Крылова, что своими действиями она наносит вред дереву?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195513" y="5589588"/>
            <a:ext cx="436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solidFill>
                  <a:srgbClr val="002060"/>
                </a:solidFill>
              </a:rPr>
              <a:t> (нет, ее «ничуть то не тревожит»)</a:t>
            </a:r>
            <a:endParaRPr lang="ru-RU" altLang="ru-RU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07963" y="87313"/>
            <a:ext cx="156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  <a:r>
              <a:rPr lang="ru-RU" altLang="ru-RU" sz="2400"/>
              <a:t>-Почему?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74625" y="576263"/>
            <a:ext cx="8870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solidFill>
                  <a:srgbClr val="002060"/>
                </a:solidFill>
              </a:rPr>
              <a:t> (Потому что она не только неблагодарная некультурная, но еще и необразованная: не осознает, </a:t>
            </a:r>
            <a:r>
              <a:rPr lang="ru-RU" altLang="ru-RU" sz="2000">
                <a:solidFill>
                  <a:srgbClr val="002060"/>
                </a:solidFill>
              </a:rPr>
              <a:t>не </a:t>
            </a:r>
            <a:r>
              <a:rPr lang="ru-RU" altLang="ru-RU" sz="2000" i="1">
                <a:solidFill>
                  <a:srgbClr val="002060"/>
                </a:solidFill>
              </a:rPr>
              <a:t>желает понять, откуда берутся жёлуди, и из-за своего невежества начинает подрывать корни дуба, т.е разрушать то, что даёт ей пищу)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74625" y="2060575"/>
            <a:ext cx="864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- Какой же вывод делает Крылов? Какова мораль басни?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74625" y="2830513"/>
            <a:ext cx="8783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- Почему Крылов говорит о Свинье как о невежде? Кто такие невежды? А невежи? Слушаем 1-2 группы!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307975" y="3789363"/>
            <a:ext cx="8604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</a:rPr>
              <a:t>(</a:t>
            </a:r>
            <a:r>
              <a:rPr lang="ru-RU" altLang="ru-RU" sz="2400" b="1" i="1">
                <a:solidFill>
                  <a:srgbClr val="C00000"/>
                </a:solidFill>
              </a:rPr>
              <a:t>Невежа </a:t>
            </a:r>
            <a:r>
              <a:rPr lang="ru-RU" altLang="ru-RU" sz="2400" b="1" i="1">
                <a:solidFill>
                  <a:srgbClr val="002060"/>
                </a:solidFill>
              </a:rPr>
              <a:t>- не знающий приличий, грубый, неучтивый человек.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C00000"/>
                </a:solidFill>
              </a:rPr>
              <a:t>Невежа </a:t>
            </a:r>
            <a:r>
              <a:rPr lang="ru-RU" altLang="ru-RU" sz="2400" b="1" i="1">
                <a:solidFill>
                  <a:srgbClr val="002060"/>
                </a:solidFill>
              </a:rPr>
              <a:t>- грубый, невоспитанный человек.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236538" y="5157788"/>
            <a:ext cx="8578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C00000"/>
                </a:solidFill>
              </a:rPr>
              <a:t>Невежда </a:t>
            </a:r>
            <a:r>
              <a:rPr lang="ru-RU" altLang="ru-RU" sz="2400" b="1" i="1">
                <a:solidFill>
                  <a:srgbClr val="002060"/>
                </a:solidFill>
              </a:rPr>
              <a:t>- малообразованный человек.                                       </a:t>
            </a:r>
            <a:endParaRPr lang="ru-RU" altLang="ru-RU" sz="24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002060"/>
                </a:solidFill>
              </a:rPr>
              <a:t> </a:t>
            </a:r>
            <a:r>
              <a:rPr lang="ru-RU" altLang="ru-RU" sz="2400" b="1" i="1">
                <a:solidFill>
                  <a:srgbClr val="C00000"/>
                </a:solidFill>
              </a:rPr>
              <a:t>Невежда </a:t>
            </a:r>
            <a:r>
              <a:rPr lang="ru-RU" altLang="ru-RU" sz="2400" b="1" i="1">
                <a:solidFill>
                  <a:srgbClr val="002060"/>
                </a:solidFill>
              </a:rPr>
              <a:t>- необразованный, несведущий человек; неуч.)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  <p:bldP spid="194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92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  <a:r>
              <a:rPr lang="ru-RU" altLang="ru-RU" sz="2400"/>
              <a:t>- Какое же из этих слов характеризует Свинью? А может быть, оба?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9388" y="1125538"/>
            <a:ext cx="8856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 - Что можно сказать о других персонажах басни? (6 группа) 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50825" y="1700213"/>
            <a:ext cx="878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2060"/>
                </a:solidFill>
              </a:rPr>
              <a:t>(</a:t>
            </a:r>
            <a:r>
              <a:rPr lang="ru-RU" altLang="ru-RU" sz="2400" b="1" i="1">
                <a:solidFill>
                  <a:srgbClr val="002060"/>
                </a:solidFill>
              </a:rPr>
              <a:t>Ворон </a:t>
            </a:r>
            <a:r>
              <a:rPr lang="ru-RU" altLang="ru-RU" sz="2400" i="1">
                <a:solidFill>
                  <a:srgbClr val="002060"/>
                </a:solidFill>
              </a:rPr>
              <a:t>– персонаж, пытающийся вразумить свинью по своей наивности и не понимающий, что она его вряд ли слушает, а если и слушает, то вряд ли слышит. 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395288" y="2997200"/>
            <a:ext cx="86407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002060"/>
                </a:solidFill>
              </a:rPr>
              <a:t>Дуб </a:t>
            </a:r>
            <a:r>
              <a:rPr lang="ru-RU" altLang="ru-RU" sz="2400" i="1">
                <a:solidFill>
                  <a:srgbClr val="002060"/>
                </a:solidFill>
              </a:rPr>
              <a:t>- отражает образ мудрого человека, не пытающегося наставить на путь истинный свинью, а лишь в сердцах говорящий истину - его устами Крылов и передает нам мораль басни.)</a:t>
            </a:r>
            <a:endParaRPr lang="ru-RU" altLang="ru-RU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8913"/>
            <a:ext cx="3635375" cy="3097212"/>
          </a:xfrm>
        </p:spPr>
      </p:pic>
      <p:pic>
        <p:nvPicPr>
          <p:cNvPr id="3075" name="Picture 1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500438"/>
            <a:ext cx="3889375" cy="3082925"/>
          </a:xfrm>
        </p:spPr>
      </p:pic>
      <p:sp>
        <p:nvSpPr>
          <p:cNvPr id="2062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363" y="404813"/>
            <a:ext cx="3462337" cy="4114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chemeClr val="tx2"/>
                </a:solidFill>
              </a:rPr>
              <a:t>   </a:t>
            </a:r>
            <a:r>
              <a:rPr lang="ru-RU" altLang="ru-RU" sz="2800" dirty="0" smtClean="0">
                <a:solidFill>
                  <a:srgbClr val="001F1E"/>
                </a:solidFill>
              </a:rPr>
              <a:t>иносказание</a:t>
            </a:r>
            <a:br>
              <a:rPr lang="ru-RU" altLang="ru-RU" sz="2800" dirty="0" smtClean="0">
                <a:solidFill>
                  <a:srgbClr val="001F1E"/>
                </a:solidFill>
              </a:rPr>
            </a:br>
            <a:r>
              <a:rPr lang="ru-RU" altLang="ru-RU" sz="2800" dirty="0" smtClean="0">
                <a:solidFill>
                  <a:srgbClr val="001F1E"/>
                </a:solidFill>
              </a:rPr>
              <a:t/>
            </a:r>
            <a:br>
              <a:rPr lang="ru-RU" altLang="ru-RU" sz="2800" dirty="0" smtClean="0">
                <a:solidFill>
                  <a:srgbClr val="001F1E"/>
                </a:solidFill>
              </a:rPr>
            </a:br>
            <a:r>
              <a:rPr lang="ru-RU" altLang="ru-RU" sz="2800" dirty="0" smtClean="0">
                <a:solidFill>
                  <a:srgbClr val="001F1E"/>
                </a:solidFill>
              </a:rPr>
              <a:t>краткость</a:t>
            </a:r>
            <a:br>
              <a:rPr lang="ru-RU" altLang="ru-RU" sz="2800" dirty="0" smtClean="0">
                <a:solidFill>
                  <a:srgbClr val="001F1E"/>
                </a:solidFill>
              </a:rPr>
            </a:br>
            <a:r>
              <a:rPr lang="ru-RU" altLang="ru-RU" sz="2800" dirty="0" smtClean="0">
                <a:solidFill>
                  <a:srgbClr val="001F1E"/>
                </a:solidFill>
              </a:rPr>
              <a:t/>
            </a:r>
            <a:br>
              <a:rPr lang="ru-RU" altLang="ru-RU" sz="2800" dirty="0" smtClean="0">
                <a:solidFill>
                  <a:srgbClr val="001F1E"/>
                </a:solidFill>
              </a:rPr>
            </a:br>
            <a:r>
              <a:rPr lang="ru-RU" altLang="ru-RU" sz="2800" dirty="0" smtClean="0">
                <a:solidFill>
                  <a:srgbClr val="001F1E"/>
                </a:solidFill>
              </a:rPr>
              <a:t>герои- животные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sz="2800" dirty="0" smtClean="0">
              <a:solidFill>
                <a:srgbClr val="001F1E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 простота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/>
            </a:r>
            <a:br>
              <a:rPr lang="ru-RU" altLang="ru-RU" sz="2800" dirty="0" smtClean="0">
                <a:solidFill>
                  <a:srgbClr val="001F1E"/>
                </a:solidFill>
              </a:rPr>
            </a:br>
            <a:r>
              <a:rPr lang="ru-RU" altLang="ru-RU" sz="2800" dirty="0" smtClean="0">
                <a:solidFill>
                  <a:srgbClr val="001F1E"/>
                </a:solidFill>
              </a:rPr>
              <a:t>мораль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85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- Интересна история создания этой басни. Она – аргумент в споре. Была написана Крыловым в то время, когда в среде дворянства бытовало мнение, что образование не нужно.</a:t>
            </a:r>
          </a:p>
        </p:txBody>
      </p:sp>
      <p:pic>
        <p:nvPicPr>
          <p:cNvPr id="21507" name="Picture 2" descr="https://ds02.infourok.ru/uploads/ex/0499/000680c0-68fbc61e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931988"/>
            <a:ext cx="6072187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372225" y="2420938"/>
            <a:ext cx="25923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- Крылов же своей басней метко разил противников образования, доказывая их неправоту, показал истинное лицо, вернее, рыло, необразованных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ypresentation.ru/documents/66cb34ef21c4f90f22db368506d458d4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80375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07950" y="260350"/>
            <a:ext cx="8928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/>
              <a:t> 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/>
              <a:t> </a:t>
            </a:r>
            <a:r>
              <a:rPr lang="ru-RU" altLang="ru-RU" sz="2400"/>
              <a:t>- Актуальна ли басня  в наше время? В какой ситуации в вашей жизни вы могли употребить эти слова?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95288" y="1484313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2060"/>
                </a:solidFill>
              </a:rPr>
              <a:t>(Ученик не хочет учиться, ругает школу, учёбу, но не понимает, что он пользуется тем, что сделано с помощью науки).</a:t>
            </a:r>
            <a:endParaRPr lang="ru-RU" altLang="ru-RU" sz="2400">
              <a:solidFill>
                <a:srgbClr val="002060"/>
              </a:solidFill>
            </a:endParaRPr>
          </a:p>
        </p:txBody>
      </p:sp>
      <p:pic>
        <p:nvPicPr>
          <p:cNvPr id="23556" name="Picture 2" descr="http://hovrashok.com.ua/images/Jan/08/f9539ae92b1036d2912ff3e3dcb0a35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5611813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15429742.gif.900x0_q85_c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28700"/>
            <a:ext cx="8572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85750" y="333375"/>
            <a:ext cx="3219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>
                <a:solidFill>
                  <a:srgbClr val="FF0000"/>
                </a:solidFill>
              </a:rPr>
              <a:t>ФИЗМИНУТКА</a:t>
            </a:r>
            <a:endParaRPr lang="ru-RU" alt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492500" y="1125538"/>
            <a:ext cx="561657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слыхал его живого слова?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жизни с ним не встретился своей?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Бессмертные творения Крылова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каждым годом любим всё сильней.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школьной парты с ними мы сживались,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 дни букварь постигшие едва,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памяти навеки оставались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крыловские слова.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М. Исаковский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168650" cy="40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6573838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err="1" smtClean="0">
                <a:solidFill>
                  <a:srgbClr val="001F1E"/>
                </a:solidFill>
              </a:rPr>
              <a:t>И.А.Крылов</a:t>
            </a:r>
            <a:r>
              <a:rPr lang="ru-RU" altLang="ru-RU" sz="3200" dirty="0" smtClean="0">
                <a:solidFill>
                  <a:srgbClr val="001F1E"/>
                </a:solidFill>
              </a:rPr>
              <a:t>. </a:t>
            </a:r>
            <a:br>
              <a:rPr lang="ru-RU" altLang="ru-RU" sz="3200" dirty="0" smtClean="0">
                <a:solidFill>
                  <a:srgbClr val="001F1E"/>
                </a:solidFill>
              </a:rPr>
            </a:br>
            <a:r>
              <a:rPr lang="ru-RU" altLang="ru-RU" sz="3200" dirty="0" smtClean="0">
                <a:solidFill>
                  <a:srgbClr val="001F1E"/>
                </a:solidFill>
              </a:rPr>
              <a:t>Басня «Волк на псарне»</a:t>
            </a:r>
            <a:br>
              <a:rPr lang="ru-RU" altLang="ru-RU" sz="3200" dirty="0" smtClean="0">
                <a:solidFill>
                  <a:srgbClr val="001F1E"/>
                </a:solidFill>
              </a:rPr>
            </a:br>
            <a:endParaRPr lang="ru-RU" altLang="ru-RU" sz="3200" dirty="0" smtClean="0">
              <a:solidFill>
                <a:srgbClr val="001F1E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81200"/>
            <a:ext cx="4038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/>
              <a:t>   </a:t>
            </a:r>
            <a:endParaRPr lang="ru-RU" altLang="ru-RU" dirty="0" smtClean="0"/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4932363" y="2636838"/>
            <a:ext cx="25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</a:p>
        </p:txBody>
      </p:sp>
      <p:pic>
        <p:nvPicPr>
          <p:cNvPr id="26629" name="Picture 7" descr="http://900igr.net/up/datai/123840/0014-01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90613"/>
            <a:ext cx="42100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4652963"/>
            <a:ext cx="8499475" cy="3025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Псарня</a:t>
            </a:r>
            <a:r>
              <a:rPr lang="ru-RU" altLang="ru-RU" sz="2800" dirty="0" smtClean="0">
                <a:solidFill>
                  <a:srgbClr val="001F1E"/>
                </a:solidFill>
              </a:rPr>
              <a:t> – помещение</a:t>
            </a:r>
            <a:r>
              <a:rPr lang="ru-RU" altLang="ru-RU" sz="2800" dirty="0">
                <a:solidFill>
                  <a:srgbClr val="001F1E"/>
                </a:solidFill>
              </a:rPr>
              <a:t> для охотничьих</a:t>
            </a:r>
            <a:r>
              <a:rPr lang="ru-RU" altLang="ru-RU" sz="2800" dirty="0" smtClean="0">
                <a:solidFill>
                  <a:srgbClr val="001F1E"/>
                </a:solidFill>
              </a:rPr>
              <a:t>  собак.                         </a:t>
            </a:r>
            <a:r>
              <a:rPr lang="ru-RU" altLang="ru-RU" sz="2800" dirty="0" smtClean="0">
                <a:solidFill>
                  <a:srgbClr val="C00000"/>
                </a:solidFill>
              </a:rPr>
              <a:t>Псари</a:t>
            </a:r>
            <a:r>
              <a:rPr lang="ru-RU" altLang="ru-RU" sz="2800" dirty="0" smtClean="0">
                <a:solidFill>
                  <a:srgbClr val="001F1E"/>
                </a:solidFill>
              </a:rPr>
              <a:t> чернорабочие при псовой охоте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z="2800" dirty="0" smtClean="0">
              <a:solidFill>
                <a:srgbClr val="001F1E"/>
              </a:solidFill>
            </a:endParaRPr>
          </a:p>
        </p:txBody>
      </p:sp>
      <p:pic>
        <p:nvPicPr>
          <p:cNvPr id="27651" name="Picture 5" descr="https://artchive.ru/res/media/img/orig/work/677/429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15888"/>
            <a:ext cx="82883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iafilmy.su/uploads/posts/2011-07/1311878689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0692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1113" y="115888"/>
            <a:ext cx="4038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Овчарня</a:t>
            </a:r>
            <a:r>
              <a:rPr lang="ru-RU" altLang="ru-RU" sz="2800" dirty="0" smtClean="0">
                <a:solidFill>
                  <a:srgbClr val="001F1E"/>
                </a:solidFill>
              </a:rPr>
              <a:t> – загон для овец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z="2800" dirty="0" smtClean="0">
              <a:solidFill>
                <a:srgbClr val="001F1E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Хлев </a:t>
            </a:r>
            <a:r>
              <a:rPr lang="ru-RU" altLang="ru-RU" sz="2800" dirty="0" smtClean="0">
                <a:solidFill>
                  <a:srgbClr val="001F1E"/>
                </a:solidFill>
              </a:rPr>
              <a:t>– загон для животных</a:t>
            </a:r>
          </a:p>
        </p:txBody>
      </p:sp>
      <p:pic>
        <p:nvPicPr>
          <p:cNvPr id="29699" name="Picture 5" descr="https://www.miasskiy.ru/wp-content/uploads/2016/11/%D0%9A%D0%BB%D0%B8%D0%BC%D0%B5%D0%BD%D1%82%D0%BE%D0%B2-%D0%9C%D0%B8%D1%85%D0%B0%D0%B8%D0%BB-%D0%98%D0%B2%D0%B0%D0%BD%D0%BE%D0%B2%D0%B8%D1%87-%D0%9E%D0%B2%D1%86%D1%8B-%D0%B2-%D1%85%D0%BB%D0%B5%D0%B2%D1%83.-1945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5497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http://nasotke.ru/wp-content/uploads/2014/05/postroit-saray-ovets-svoimi-rukami-fot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93223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333375"/>
            <a:ext cx="8229600" cy="5554663"/>
          </a:xfrm>
          <a:ln>
            <a:solidFill>
              <a:srgbClr val="001F1E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Ахти</a:t>
            </a: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dirty="0" smtClean="0">
                <a:solidFill>
                  <a:srgbClr val="001F1E"/>
                </a:solidFill>
              </a:rPr>
              <a:t>– междометие, устар., употребляется при выражении сильной тревоги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dirty="0" smtClean="0">
              <a:solidFill>
                <a:srgbClr val="001F1E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Иначе</a:t>
            </a:r>
            <a:r>
              <a:rPr lang="ru-RU" altLang="ru-RU" dirty="0" smtClean="0">
                <a:solidFill>
                  <a:srgbClr val="001F1E"/>
                </a:solidFill>
              </a:rPr>
              <a:t> – с этих пор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dirty="0" smtClean="0">
              <a:solidFill>
                <a:srgbClr val="001F1E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Ловчий</a:t>
            </a:r>
            <a:r>
              <a:rPr lang="ru-RU" altLang="ru-RU" dirty="0" smtClean="0">
                <a:solidFill>
                  <a:srgbClr val="001F1E"/>
                </a:solidFill>
              </a:rPr>
              <a:t> – старший слуга, ведающий дворцовой охотой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altLang="ru-RU" dirty="0" smtClean="0">
              <a:solidFill>
                <a:srgbClr val="001F1E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Мировая</a:t>
            </a:r>
            <a:r>
              <a:rPr lang="ru-RU" altLang="ru-RU" dirty="0" smtClean="0">
                <a:solidFill>
                  <a:srgbClr val="001F1E"/>
                </a:solidFill>
              </a:rPr>
              <a:t> – соглашение о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памятник Крылову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39243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/>
        </p:nvSpPr>
        <p:spPr bwMode="auto">
          <a:xfrm>
            <a:off x="0" y="212725"/>
            <a:ext cx="4826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Санкт-Петербурге, в Летнем саду, стоит памятник великому баснописцу. Крылов изображён сидящим. Постамент памятника украшен фигурами героев его басен. До этого ни одному писателю памятников не сооружали. Средства на него собирал весь народ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books - Крылов, Иван - Волк на псарне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http://s2.gallery.aystatic.by/650/863/840/5013/501384086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8600"/>
            <a:ext cx="82296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600" smtClean="0">
                <a:solidFill>
                  <a:srgbClr val="001F1E"/>
                </a:solidFill>
              </a:rPr>
              <a:t>План басни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mtClean="0">
                <a:solidFill>
                  <a:srgbClr val="001F1E"/>
                </a:solidFill>
              </a:rPr>
              <a:t>1. «Ахти, ребята, вор!...»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mtClean="0">
              <a:solidFill>
                <a:srgbClr val="001F1E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mtClean="0">
                <a:solidFill>
                  <a:srgbClr val="001F1E"/>
                </a:solidFill>
              </a:rPr>
              <a:t>2. «Друзья! К чему весь этот шум?...»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altLang="ru-RU" smtClean="0">
              <a:solidFill>
                <a:srgbClr val="001F1E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mtClean="0">
                <a:solidFill>
                  <a:srgbClr val="001F1E"/>
                </a:solidFill>
              </a:rPr>
              <a:t>3. «Тут же выпустил на Волка гончих стаю»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67400" y="606425"/>
            <a:ext cx="3025775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Поднялся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Залились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Рвутся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Драка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Кричат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Вмиг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Бегут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</a:rPr>
              <a:t>Ад</a:t>
            </a:r>
            <a:r>
              <a:rPr lang="ru-RU" altLang="ru-RU" sz="2400" dirty="0" smtClean="0">
                <a:solidFill>
                  <a:srgbClr val="C00000"/>
                </a:solidFill>
              </a:rPr>
              <a:t>                     </a:t>
            </a:r>
          </a:p>
        </p:txBody>
      </p:sp>
      <p:pic>
        <p:nvPicPr>
          <p:cNvPr id="33795" name="Picture 6" descr="http://foto-prikol.su/uploads/posts/2012-04/1333873654_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6132513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4000" dirty="0" smtClean="0">
                <a:solidFill>
                  <a:srgbClr val="C00000"/>
                </a:solidFill>
              </a:rPr>
              <a:t>Волк</a:t>
            </a:r>
          </a:p>
        </p:txBody>
      </p:sp>
      <p:pic>
        <p:nvPicPr>
          <p:cNvPr id="35843" name="Picture 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3238"/>
            <a:ext cx="4038600" cy="4322762"/>
          </a:xfrm>
        </p:spPr>
      </p:pic>
      <p:sp>
        <p:nvSpPr>
          <p:cNvPr id="2356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00213"/>
            <a:ext cx="4038600" cy="4681537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smtClean="0">
                <a:solidFill>
                  <a:srgbClr val="001F1E"/>
                </a:solidFill>
              </a:rPr>
              <a:t>Злой хищник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smtClean="0">
                <a:solidFill>
                  <a:srgbClr val="001F1E"/>
                </a:solidFill>
              </a:rPr>
              <a:t>Хитрый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smtClean="0">
                <a:solidFill>
                  <a:srgbClr val="001F1E"/>
                </a:solidFill>
              </a:rPr>
              <a:t>Изворотливый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smtClean="0">
                <a:solidFill>
                  <a:srgbClr val="001F1E"/>
                </a:solidFill>
              </a:rPr>
              <a:t>Беспощадный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smtClean="0">
                <a:solidFill>
                  <a:srgbClr val="001F1E"/>
                </a:solidFill>
              </a:rPr>
              <a:t>Коварный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smtClean="0">
                <a:solidFill>
                  <a:srgbClr val="001F1E"/>
                </a:solidFill>
              </a:rPr>
              <a:t>Вероломный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smtClean="0">
                <a:solidFill>
                  <a:srgbClr val="001F1E"/>
                </a:solidFill>
              </a:rPr>
              <a:t>Лицемерный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45561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4000" dirty="0" smtClean="0">
                <a:solidFill>
                  <a:srgbClr val="C00000"/>
                </a:solidFill>
              </a:rPr>
              <a:t>Ловчий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64163" y="908050"/>
            <a:ext cx="2916237" cy="3459163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Мудрый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Смелый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Уверен в своей правоте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защитник</a:t>
            </a:r>
          </a:p>
        </p:txBody>
      </p:sp>
      <p:pic>
        <p:nvPicPr>
          <p:cNvPr id="36868" name="Picture 6" descr="https://ru4.anyfad.com/items/t1@48bad485-70fe-4d3f-9b10-dff19e53c45d/IAKrylov-Volk-na-psar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68413"/>
            <a:ext cx="4725987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38" y="2276475"/>
            <a:ext cx="4038600" cy="4114800"/>
          </a:xfrm>
        </p:spPr>
      </p:pic>
      <p:pic>
        <p:nvPicPr>
          <p:cNvPr id="37891" name="Picture 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04813"/>
            <a:ext cx="4038600" cy="4114800"/>
          </a:xfrm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1403350" y="1644650"/>
            <a:ext cx="175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Наполеон</a:t>
            </a: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4211638" y="4652963"/>
            <a:ext cx="51847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Кутузов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1F1E"/>
                </a:solidFill>
              </a:rPr>
              <a:t>«Ты сер, а я, приятель, сед...»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rhivurokov.ru/kopilka/uploads/user_file_5471bd50dc85b/img_user_file_5471bd50dc85b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9700"/>
            <a:ext cx="7793038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188913"/>
            <a:ext cx="44958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Кто с мечом к нам придет, тот от меча и погибнет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                     А. Невский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                                 </a:t>
            </a:r>
            <a:r>
              <a:rPr lang="en-US" altLang="ru-RU" sz="2800" dirty="0" smtClean="0">
                <a:solidFill>
                  <a:srgbClr val="001F1E"/>
                </a:solidFill>
              </a:rPr>
              <a:t>     </a:t>
            </a:r>
            <a:endParaRPr lang="ru-RU" altLang="ru-RU" sz="2800" dirty="0" smtClean="0">
              <a:solidFill>
                <a:srgbClr val="001F1E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Рану, нанесенную родине, каждый из нас ощущает в глубине своего сердца.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                          </a:t>
            </a:r>
            <a:r>
              <a:rPr lang="ru-RU" altLang="ru-RU" sz="2800" dirty="0" err="1" smtClean="0">
                <a:solidFill>
                  <a:srgbClr val="001F1E"/>
                </a:solidFill>
              </a:rPr>
              <a:t>В.Гюго</a:t>
            </a:r>
            <a:r>
              <a:rPr lang="ru-RU" altLang="ru-RU" sz="2800" dirty="0" smtClean="0">
                <a:solidFill>
                  <a:srgbClr val="001F1E"/>
                </a:solidFill>
              </a:rPr>
              <a:t>                                               </a:t>
            </a:r>
          </a:p>
        </p:txBody>
      </p:sp>
      <p:pic>
        <p:nvPicPr>
          <p:cNvPr id="39939" name="Picture 5" descr="http://900igr.net/up/datai/239434/0008-00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5888"/>
            <a:ext cx="3529012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3708400" y="484188"/>
            <a:ext cx="482441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Забавой он людей исправил,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Сметая с них пороков пыль;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баснями себя прославил, 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слава эта – наша быль.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 забудут этой были,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 по-русски говорят,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Её давно мы затвердили,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Её и внуки затвердят.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П.А.Вяземский     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63" name="Picture 2" descr="C:\Users\Таня\Desktop\Крылов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84188"/>
            <a:ext cx="339248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памятник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8931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mezinceva-detimdoy12.edumsko.ru/uploads/8000/29485/persona/folders/perv.jpg?1487649092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492375"/>
            <a:ext cx="4895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852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/>
              <a:t>Рефлексия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Прошу вас продолжить фразы на выбор: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/>
              <a:t>«Басня И.А.Крылова «Волк на псарне» - это размышление о….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/>
              <a:t>«Басня И.А.Крылова «Волк на псарне» заставила меня задуматься о…. 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asyen.ru/_bl/83/36056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060575"/>
            <a:ext cx="505618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684213" y="549275"/>
            <a:ext cx="6894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FFC000"/>
                </a:solidFill>
              </a:rPr>
              <a:t>Спасибо за урок. Мне было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>
                <a:solidFill>
                  <a:srgbClr val="FFC000"/>
                </a:solidFill>
              </a:rPr>
              <a:t>приятно с вами работать.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6250"/>
            <a:ext cx="82296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Домашнее задание: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1. Всем выучить басню наизусть (по выбору)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dirty="0" smtClean="0">
                <a:solidFill>
                  <a:srgbClr val="001F1E"/>
                </a:solidFill>
              </a:rPr>
              <a:t>2. Выписать крылатые выражения из басни и объяснить их смысл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79388" y="46529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</a:rPr>
              <a:t>(«Ворона и Лисица»</a:t>
            </a:r>
            <a:r>
              <a:rPr lang="ru-RU" altLang="ru-RU" sz="1800" i="1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>
                <a:solidFill>
                  <a:srgbClr val="002060"/>
                </a:solidFill>
              </a:rPr>
              <a:t>- глупость, лицемерие, завышенная самооценка, падкость на лесть, которая «гнусна, вредна…»;</a:t>
            </a:r>
            <a:endParaRPr lang="ru-RU" altLang="ru-RU" sz="1800">
              <a:solidFill>
                <a:srgbClr val="002060"/>
              </a:solidFill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4140200" y="404813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</a:rPr>
              <a:t>«Волк и ягненок»</a:t>
            </a:r>
            <a:r>
              <a:rPr lang="ru-RU" altLang="ru-RU" sz="1800" i="1">
                <a:solidFill>
                  <a:srgbClr val="002060"/>
                </a:solidFill>
              </a:rPr>
              <a:t> - обличение социального порока, которым являлось крепостное право, при котором помещики обладали властью над крестьянами, превращая их в бесправных рабов;</a:t>
            </a:r>
            <a:endParaRPr lang="ru-RU" altLang="ru-RU" sz="1800">
              <a:solidFill>
                <a:srgbClr val="002060"/>
              </a:solidFill>
            </a:endParaRPr>
          </a:p>
        </p:txBody>
      </p:sp>
      <p:pic>
        <p:nvPicPr>
          <p:cNvPr id="6148" name="Picture 2" descr="http://pristor.ru/wp-content/uploads/2016/11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8938"/>
            <a:ext cx="2952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otvet.imgsmail.ru/download/5589300_f7b1c9cc1089e111333c04c553a3134f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49500"/>
            <a:ext cx="36258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00025" y="3973513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</a:rPr>
              <a:t>«Стрекоза и Муравей»</a:t>
            </a:r>
            <a:r>
              <a:rPr lang="ru-RU" altLang="ru-RU" sz="1800" i="1">
                <a:solidFill>
                  <a:srgbClr val="002060"/>
                </a:solidFill>
              </a:rPr>
              <a:t> - праздность и ничегонеделание, желание только развлекаться;</a:t>
            </a:r>
            <a:endParaRPr lang="ru-RU" altLang="ru-RU" sz="1800">
              <a:solidFill>
                <a:srgbClr val="002060"/>
              </a:solidFill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541838" y="55895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</a:rPr>
              <a:t>«Мартышка и очки»</a:t>
            </a:r>
            <a:r>
              <a:rPr lang="ru-RU" altLang="ru-RU" sz="1800" i="1">
                <a:solidFill>
                  <a:srgbClr val="002060"/>
                </a:solidFill>
              </a:rPr>
              <a:t>  - незнание назначения предметов, глупость;</a:t>
            </a:r>
            <a:endParaRPr lang="ru-RU" altLang="ru-RU" sz="1800">
              <a:solidFill>
                <a:srgbClr val="002060"/>
              </a:solidFill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827588" y="27003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</a:rPr>
              <a:t>«Лебедь, Щука и Рак»</a:t>
            </a:r>
            <a:r>
              <a:rPr lang="ru-RU" altLang="ru-RU" sz="1800" i="1">
                <a:solidFill>
                  <a:srgbClr val="002060"/>
                </a:solidFill>
              </a:rPr>
              <a:t> - несогласованность в делах и т.д.</a:t>
            </a:r>
            <a:endParaRPr lang="ru-RU" altLang="ru-RU" sz="1800">
              <a:solidFill>
                <a:srgbClr val="002060"/>
              </a:solidFill>
            </a:endParaRPr>
          </a:p>
        </p:txBody>
      </p:sp>
      <p:pic>
        <p:nvPicPr>
          <p:cNvPr id="7173" name="Picture 4" descr="https://ds04.infourok.ru/uploads/ex/0941/0003d9d0-51bc089c/img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429000"/>
            <a:ext cx="26828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s://ds02.infourok.ru/uploads/ex/0f73/0001e432-af412115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188913"/>
            <a:ext cx="3309937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ttp://newsmir.info/img/f/9/81/803/802735/588dbd2eefd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868363"/>
            <a:ext cx="42005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-12700" y="115888"/>
            <a:ext cx="9144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/>
              <a:t>Есть одно только благо — знание и одно только зло — </a:t>
            </a:r>
            <a:r>
              <a:rPr lang="ru-RU" altLang="ru-RU" sz="2600">
                <a:solidFill>
                  <a:srgbClr val="C00000"/>
                </a:solidFill>
              </a:rPr>
              <a:t>невежество. </a:t>
            </a:r>
            <a:r>
              <a:rPr lang="ru-RU" altLang="ru-RU" sz="2600"/>
              <a:t>(Сократ)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/>
              <a:t>У человека есть только один тиран — </a:t>
            </a:r>
            <a:r>
              <a:rPr lang="ru-RU" altLang="ru-RU" sz="2600">
                <a:solidFill>
                  <a:srgbClr val="C00000"/>
                </a:solidFill>
              </a:rPr>
              <a:t>невежество. </a:t>
            </a:r>
            <a:r>
              <a:rPr lang="ru-RU" altLang="ru-RU" sz="2600"/>
              <a:t>(В.Гюго)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/>
              <a:t>В человеческом </a:t>
            </a:r>
            <a:r>
              <a:rPr lang="ru-RU" altLang="ru-RU" sz="2600">
                <a:solidFill>
                  <a:srgbClr val="C00000"/>
                </a:solidFill>
              </a:rPr>
              <a:t>невежестве</a:t>
            </a:r>
            <a:r>
              <a:rPr lang="ru-RU" altLang="ru-RU" sz="2600"/>
              <a:t> весьма утешительно считать все то за вздор, чего не знаешь.(Вольтер)                                                                                                                    При </a:t>
            </a:r>
            <a:r>
              <a:rPr lang="ru-RU" altLang="ru-RU" sz="2600">
                <a:solidFill>
                  <a:srgbClr val="C00000"/>
                </a:solidFill>
              </a:rPr>
              <a:t>невежестве</a:t>
            </a:r>
            <a:r>
              <a:rPr lang="ru-RU" altLang="ru-RU" sz="2600"/>
              <a:t> ум чахнет за недостатком пищи.(М.В.Ломоносов)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73025" y="3789363"/>
            <a:ext cx="90360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>
                <a:solidFill>
                  <a:srgbClr val="C00000"/>
                </a:solidFill>
              </a:rPr>
              <a:t>Благодарность</a:t>
            </a:r>
            <a:r>
              <a:rPr lang="ru-RU" altLang="ru-RU" sz="2600"/>
              <a:t> - самая малая из добродетелей, тогда как неблагодарность - самый худший из пороков.(Т.Фуллер)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>
                <a:solidFill>
                  <a:srgbClr val="C00000"/>
                </a:solidFill>
              </a:rPr>
              <a:t>Неблагодарность</a:t>
            </a:r>
            <a:r>
              <a:rPr lang="ru-RU" altLang="ru-RU" sz="2600"/>
              <a:t> —один из величайших грехов, какие только существуют на свете.(М. де Сервантес)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4746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Какая тема их объединяет?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34938" y="1196975"/>
            <a:ext cx="8829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/>
              <a:t>-Что такое невежество, неблагодарность? 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611188" y="1844675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2060"/>
                </a:solidFill>
              </a:rPr>
              <a:t>(пороки, которые следует обличать и, высмеивая, бороться с ними)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134938" y="3105150"/>
            <a:ext cx="8758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- Давайте же сформулируем </a:t>
            </a:r>
            <a:r>
              <a:rPr lang="ru-RU" altLang="ru-RU" sz="2400" b="1"/>
              <a:t>тему</a:t>
            </a:r>
            <a:r>
              <a:rPr lang="ru-RU" altLang="ru-RU" sz="2400"/>
              <a:t> нашего сегодняшнего урока!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549275"/>
            <a:ext cx="86423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2060"/>
                </a:solidFill>
              </a:rPr>
              <a:t>Осмеяние __________и ___________в басне И.А.Крылова «Свинья под дубом»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2967038"/>
            <a:ext cx="87137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2060"/>
                </a:solidFill>
              </a:rPr>
              <a:t>Осмеяние </a:t>
            </a:r>
            <a:r>
              <a:rPr lang="ru-RU" altLang="ru-RU" b="1">
                <a:solidFill>
                  <a:srgbClr val="C00000"/>
                </a:solidFill>
              </a:rPr>
              <a:t>невежества </a:t>
            </a:r>
            <a:r>
              <a:rPr lang="ru-RU" altLang="ru-RU" b="1">
                <a:solidFill>
                  <a:srgbClr val="002060"/>
                </a:solidFill>
              </a:rPr>
              <a:t>и </a:t>
            </a:r>
            <a:r>
              <a:rPr lang="ru-RU" altLang="ru-RU" b="1">
                <a:solidFill>
                  <a:srgbClr val="C00000"/>
                </a:solidFill>
              </a:rPr>
              <a:t>неблагодарности</a:t>
            </a:r>
            <a:r>
              <a:rPr lang="ru-RU" altLang="ru-RU" b="1">
                <a:solidFill>
                  <a:srgbClr val="002060"/>
                </a:solidFill>
              </a:rPr>
              <a:t> в басне И.А. Крылова «Свинья под дубом»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388</TotalTime>
  <Words>1343</Words>
  <Application>Microsoft Office PowerPoint</Application>
  <PresentationFormat>Экран (4:3)</PresentationFormat>
  <Paragraphs>156</Paragraphs>
  <Slides>42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Tahoma</vt:lpstr>
      <vt:lpstr>Arial</vt:lpstr>
      <vt:lpstr>Wingdings</vt:lpstr>
      <vt:lpstr>Calibri</vt:lpstr>
      <vt:lpstr>Times New Roman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И.А.Крылов.  Басня «Волк на псарне»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басни</vt:lpstr>
      <vt:lpstr>Презентация PowerPoint</vt:lpstr>
      <vt:lpstr>Презентация PowerPoint</vt:lpstr>
      <vt:lpstr>Волк</vt:lpstr>
      <vt:lpstr>Ловчий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Tycoon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Ksusha</dc:creator>
  <cp:lastModifiedBy>79504063909</cp:lastModifiedBy>
  <cp:revision>29</cp:revision>
  <dcterms:created xsi:type="dcterms:W3CDTF">2012-10-14T16:15:30Z</dcterms:created>
  <dcterms:modified xsi:type="dcterms:W3CDTF">2020-03-19T06:40:52Z</dcterms:modified>
</cp:coreProperties>
</file>