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4.gif" ContentType="image/gif"/>
  <Override PartName="/ppt/media/image26.jpeg" ContentType="image/jpeg"/>
  <Override PartName="/ppt/media/image36.jpeg" ContentType="image/jpeg"/>
  <Override PartName="/ppt/media/image29.png" ContentType="image/png"/>
  <Override PartName="/ppt/media/image33.jpeg" ContentType="image/jpeg"/>
  <Override PartName="/ppt/media/image6.png" ContentType="image/png"/>
  <Override PartName="/ppt/media/image8.png" ContentType="image/png"/>
  <Override PartName="/ppt/media/image7.png" ContentType="image/png"/>
  <Override PartName="/ppt/media/image9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30.png" ContentType="image/png"/>
  <Override PartName="/ppt/media/image25.png" ContentType="image/png"/>
  <Override PartName="/ppt/media/image3.jpeg" ContentType="image/jpeg"/>
  <Override PartName="/ppt/media/image11.png" ContentType="image/png"/>
  <Override PartName="/ppt/media/image13.png" ContentType="image/png"/>
  <Override PartName="/ppt/media/image15.png" ContentType="image/png"/>
  <Override PartName="/ppt/media/image40.jpeg" ContentType="image/jpeg"/>
  <Override PartName="/ppt/media/image41.gif" ContentType="image/gif"/>
  <Override PartName="/ppt/media/image39.png" ContentType="image/png"/>
  <Override PartName="/ppt/media/image37.jpeg" ContentType="image/jpeg"/>
  <Override PartName="/ppt/media/image31.jpeg" ContentType="image/jpeg"/>
  <Override PartName="/ppt/media/image38.jpeg" ContentType="image/jpeg"/>
  <Override PartName="/ppt/media/image32.jpeg" ContentType="image/jpeg"/>
  <Override PartName="/ppt/media/image16.jpeg" ContentType="image/jpeg"/>
  <Override PartName="/ppt/media/image14.jpeg" ContentType="image/jpeg"/>
  <Override PartName="/ppt/media/image17.jpeg" ContentType="image/jpeg"/>
  <Override PartName="/ppt/media/image18.jpeg" ContentType="image/jpeg"/>
  <Override PartName="/ppt/media/image12.png" ContentType="image/png"/>
  <Override PartName="/ppt/media/image19.jpeg" ContentType="image/jpeg"/>
  <Override PartName="/ppt/media/image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1.jpeg" ContentType="image/jpeg"/>
  <Override PartName="/ppt/media/image23.jpeg" ContentType="image/jpeg"/>
  <Override PartName="/ppt/media/image2.jpeg" ContentType="image/jpeg"/>
  <Override PartName="/ppt/media/image24.jpeg" ContentType="image/jpeg"/>
  <Override PartName="/ppt/media/image27.jpeg" ContentType="image/jpeg"/>
  <Override PartName="/ppt/media/image28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85800" y="373932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296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8788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88996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8580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8788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88996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685440" y="151920"/>
            <a:ext cx="6870600" cy="7418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296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85800" y="373932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6296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28788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889960" y="182880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8580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body"/>
          </p:nvPr>
        </p:nvSpPr>
        <p:spPr>
          <a:xfrm>
            <a:off x="328788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body"/>
          </p:nvPr>
        </p:nvSpPr>
        <p:spPr>
          <a:xfrm>
            <a:off x="5889960" y="3739320"/>
            <a:ext cx="24778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85440" y="151920"/>
            <a:ext cx="6870600" cy="7418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3657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29600" y="373932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29600" y="1828800"/>
            <a:ext cx="375552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85800" y="3739320"/>
            <a:ext cx="7696080" cy="1744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rot="18427200">
            <a:off x="7777800" y="-14760"/>
            <a:ext cx="1162080" cy="2084400"/>
          </a:xfrm>
          <a:custGeom>
            <a:avLst/>
            <a:gdLst/>
            <a:ahLst/>
            <a:rect l="l" t="t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omic Sans MS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90000" rIns="90000" tIns="46800" bIns="46800">
            <a:normAutofit fontScale="82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Comic Sans MS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Comic Sans MS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37160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555720" y="6248520"/>
            <a:ext cx="289548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latin typeface="Times New Roman"/>
              </a:rPr>
              <a:t>Бугрова Ю.В. МОУ СОШ № 13, г. Саров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71832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347F03F3-6A57-47EE-8BE7-92A757CAE8BD}" type="slidenum">
              <a:rPr b="0" lang="ru-RU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6" name="CustomShape 7"/>
          <p:cNvSpPr/>
          <p:nvPr/>
        </p:nvSpPr>
        <p:spPr>
          <a:xfrm rot="18427200">
            <a:off x="7865280" y="24840"/>
            <a:ext cx="1164960" cy="2097000"/>
          </a:xfrm>
          <a:custGeom>
            <a:avLst/>
            <a:gdLst/>
            <a:ahLst/>
            <a:rect l="l" t="t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rgbClr val="703d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 rot="18427200">
            <a:off x="7831080" y="191880"/>
            <a:ext cx="1025640" cy="1571400"/>
          </a:xfrm>
          <a:custGeom>
            <a:avLst/>
            <a:gdLst/>
            <a:ahLst/>
            <a:rect l="l" t="t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rgbClr val="ffb8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7920" y="5540400"/>
            <a:ext cx="1784520" cy="1246320"/>
            <a:chOff x="7920" y="5540400"/>
            <a:chExt cx="1784520" cy="1246320"/>
          </a:xfrm>
        </p:grpSpPr>
        <p:sp>
          <p:nvSpPr>
            <p:cNvPr id="9" name="CustomShape 10"/>
            <p:cNvSpPr/>
            <p:nvPr/>
          </p:nvSpPr>
          <p:spPr>
            <a:xfrm>
              <a:off x="38160" y="5564160"/>
              <a:ext cx="1728720" cy="1030320"/>
            </a:xfrm>
            <a:custGeom>
              <a:avLst/>
              <a:gdLst/>
              <a:ahLst/>
              <a:rect l="l" t="t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1622520" y="5686560"/>
              <a:ext cx="112680" cy="204480"/>
            </a:xfrm>
            <a:custGeom>
              <a:avLst/>
              <a:gdLst/>
              <a:ahLst/>
              <a:rect l="l" t="t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31680" y="5991120"/>
              <a:ext cx="1257480" cy="650880"/>
            </a:xfrm>
            <a:custGeom>
              <a:avLst/>
              <a:gdLst/>
              <a:ahLst/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204840" y="6045120"/>
              <a:ext cx="833400" cy="593640"/>
            </a:xfrm>
            <a:custGeom>
              <a:avLst/>
              <a:gdLst/>
              <a:ahLst/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770040" y="5607000"/>
              <a:ext cx="214200" cy="192240"/>
            </a:xfrm>
            <a:custGeom>
              <a:avLst/>
              <a:gdLst/>
              <a:ahLst/>
              <a:rect l="l" t="t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1017720" y="6608880"/>
              <a:ext cx="120600" cy="177840"/>
            </a:xfrm>
            <a:custGeom>
              <a:avLst/>
              <a:gdLst/>
              <a:ahLst/>
              <a:rect l="l" t="t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800280" y="5726160"/>
              <a:ext cx="306360" cy="608040"/>
            </a:xfrm>
            <a:custGeom>
              <a:avLst/>
              <a:gdLst/>
              <a:ahLst/>
              <a:rect l="l" t="t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60560" y="5699160"/>
              <a:ext cx="577800" cy="276120"/>
            </a:xfrm>
            <a:custGeom>
              <a:avLst/>
              <a:gdLst/>
              <a:ahLst/>
              <a:rect l="l" t="t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50800" y="5862600"/>
              <a:ext cx="247680" cy="106560"/>
            </a:xfrm>
            <a:custGeom>
              <a:avLst/>
              <a:gdLst/>
              <a:ahLst/>
              <a:rect l="l" t="t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8" name="Group 19"/>
            <p:cNvGrpSpPr/>
            <p:nvPr/>
          </p:nvGrpSpPr>
          <p:grpSpPr>
            <a:xfrm>
              <a:off x="7920" y="5540400"/>
              <a:ext cx="1784520" cy="1238400"/>
              <a:chOff x="7920" y="5540400"/>
              <a:chExt cx="1784520" cy="1238400"/>
            </a:xfrm>
          </p:grpSpPr>
          <p:grpSp>
            <p:nvGrpSpPr>
              <p:cNvPr id="19" name="Group 20"/>
              <p:cNvGrpSpPr/>
              <p:nvPr/>
            </p:nvGrpSpPr>
            <p:grpSpPr>
              <a:xfrm>
                <a:off x="792000" y="5654520"/>
                <a:ext cx="870120" cy="1124280"/>
                <a:chOff x="792000" y="5654520"/>
                <a:chExt cx="870120" cy="1124280"/>
              </a:xfrm>
            </p:grpSpPr>
            <p:sp>
              <p:nvSpPr>
                <p:cNvPr id="20" name="CustomShape 21"/>
                <p:cNvSpPr/>
                <p:nvPr/>
              </p:nvSpPr>
              <p:spPr>
                <a:xfrm>
                  <a:off x="792000" y="5694480"/>
                  <a:ext cx="249480" cy="137880"/>
                </a:xfrm>
                <a:custGeom>
                  <a:avLst/>
                  <a:gdLst/>
                  <a:ahLst/>
                  <a:rect l="l" t="t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" name="CustomShape 22"/>
                <p:cNvSpPr/>
                <p:nvPr/>
              </p:nvSpPr>
              <p:spPr>
                <a:xfrm>
                  <a:off x="1009800" y="6567480"/>
                  <a:ext cx="182520" cy="211320"/>
                </a:xfrm>
                <a:custGeom>
                  <a:avLst/>
                  <a:gdLst/>
                  <a:ahLst/>
                  <a:rect l="l" t="t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" name="CustomShape 23"/>
                <p:cNvSpPr/>
                <p:nvPr/>
              </p:nvSpPr>
              <p:spPr>
                <a:xfrm>
                  <a:off x="1593720" y="5654520"/>
                  <a:ext cx="68400" cy="185760"/>
                </a:xfrm>
                <a:custGeom>
                  <a:avLst/>
                  <a:gdLst/>
                  <a:ahLst/>
                  <a:rect l="l" t="t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3" name="CustomShape 24"/>
              <p:cNvSpPr/>
              <p:nvPr/>
            </p:nvSpPr>
            <p:spPr>
              <a:xfrm>
                <a:off x="120600" y="5924520"/>
                <a:ext cx="944640" cy="397080"/>
              </a:xfrm>
              <a:custGeom>
                <a:avLst/>
                <a:gdLst/>
                <a:ahLst/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" name="CustomShape 25"/>
              <p:cNvSpPr/>
              <p:nvPr/>
            </p:nvSpPr>
            <p:spPr>
              <a:xfrm>
                <a:off x="412920" y="6168960"/>
                <a:ext cx="387360" cy="235080"/>
              </a:xfrm>
              <a:custGeom>
                <a:avLst/>
                <a:gdLst/>
                <a:ahLst/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" name="CustomShape 26"/>
              <p:cNvSpPr/>
              <p:nvPr/>
            </p:nvSpPr>
            <p:spPr>
              <a:xfrm>
                <a:off x="896760" y="5842080"/>
                <a:ext cx="169920" cy="377640"/>
              </a:xfrm>
              <a:custGeom>
                <a:avLst/>
                <a:gdLst/>
                <a:ahLst/>
                <a:rect l="l" t="t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6" name="Group 27"/>
              <p:cNvGrpSpPr/>
              <p:nvPr/>
            </p:nvGrpSpPr>
            <p:grpSpPr>
              <a:xfrm>
                <a:off x="7920" y="5540400"/>
                <a:ext cx="1784520" cy="1076400"/>
                <a:chOff x="7920" y="5540400"/>
                <a:chExt cx="1784520" cy="1076400"/>
              </a:xfrm>
            </p:grpSpPr>
            <p:sp>
              <p:nvSpPr>
                <p:cNvPr id="27" name="CustomShape 28"/>
                <p:cNvSpPr/>
                <p:nvPr/>
              </p:nvSpPr>
              <p:spPr>
                <a:xfrm>
                  <a:off x="1062000" y="6426360"/>
                  <a:ext cx="119160" cy="137880"/>
                </a:xfrm>
                <a:custGeom>
                  <a:avLst/>
                  <a:gdLst/>
                  <a:ahLst/>
                  <a:rect l="l" t="t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" name="CustomShape 29"/>
                <p:cNvSpPr/>
                <p:nvPr/>
              </p:nvSpPr>
              <p:spPr>
                <a:xfrm>
                  <a:off x="7920" y="5918040"/>
                  <a:ext cx="1336680" cy="698760"/>
                </a:xfrm>
                <a:custGeom>
                  <a:avLst/>
                  <a:gdLst/>
                  <a:ahLst/>
                  <a:rect l="l" t="t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" name="CustomShape 30"/>
                <p:cNvSpPr/>
                <p:nvPr/>
              </p:nvSpPr>
              <p:spPr>
                <a:xfrm>
                  <a:off x="168120" y="5985000"/>
                  <a:ext cx="127080" cy="264960"/>
                </a:xfrm>
                <a:custGeom>
                  <a:avLst/>
                  <a:gdLst/>
                  <a:ahLst/>
                  <a:rect l="l" t="t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" name="CustomShape 31"/>
                <p:cNvSpPr/>
                <p:nvPr/>
              </p:nvSpPr>
              <p:spPr>
                <a:xfrm>
                  <a:off x="712800" y="5540400"/>
                  <a:ext cx="511200" cy="942840"/>
                </a:xfrm>
                <a:custGeom>
                  <a:avLst/>
                  <a:gdLst/>
                  <a:ahLst/>
                  <a:rect l="l" t="t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1" name="CustomShape 32"/>
                <p:cNvSpPr/>
                <p:nvPr/>
              </p:nvSpPr>
              <p:spPr>
                <a:xfrm>
                  <a:off x="917640" y="5794200"/>
                  <a:ext cx="152280" cy="400320"/>
                </a:xfrm>
                <a:custGeom>
                  <a:avLst/>
                  <a:gdLst/>
                  <a:ahLst/>
                  <a:rect l="l" t="t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2" name="CustomShape 33"/>
                <p:cNvSpPr/>
                <p:nvPr/>
              </p:nvSpPr>
              <p:spPr>
                <a:xfrm>
                  <a:off x="520560" y="5762520"/>
                  <a:ext cx="309600" cy="214560"/>
                </a:xfrm>
                <a:custGeom>
                  <a:avLst/>
                  <a:gdLst/>
                  <a:ahLst/>
                  <a:rect l="l" t="t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3" name="CustomShape 34"/>
                <p:cNvSpPr/>
                <p:nvPr/>
              </p:nvSpPr>
              <p:spPr>
                <a:xfrm>
                  <a:off x="1044720" y="5616720"/>
                  <a:ext cx="747720" cy="336240"/>
                </a:xfrm>
                <a:custGeom>
                  <a:avLst/>
                  <a:gdLst/>
                  <a:ahLst/>
                  <a:rect l="l" t="t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4" name="CustomShape 35"/>
                <p:cNvSpPr/>
                <p:nvPr/>
              </p:nvSpPr>
              <p:spPr>
                <a:xfrm>
                  <a:off x="1138320" y="5724360"/>
                  <a:ext cx="388800" cy="136800"/>
                </a:xfrm>
                <a:custGeom>
                  <a:avLst/>
                  <a:gdLst/>
                  <a:ahLst/>
                  <a:rect l="l" t="t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35" name="Group 36"/>
          <p:cNvGrpSpPr/>
          <p:nvPr/>
        </p:nvGrpSpPr>
        <p:grpSpPr>
          <a:xfrm>
            <a:off x="8680320" y="2116080"/>
            <a:ext cx="385920" cy="4308480"/>
            <a:chOff x="8680320" y="2116080"/>
            <a:chExt cx="385920" cy="4308480"/>
          </a:xfrm>
        </p:grpSpPr>
        <p:sp>
          <p:nvSpPr>
            <p:cNvPr id="36" name="CustomShape 37"/>
            <p:cNvSpPr/>
            <p:nvPr/>
          </p:nvSpPr>
          <p:spPr>
            <a:xfrm flipH="1">
              <a:off x="8680320" y="4159080"/>
              <a:ext cx="325440" cy="2265480"/>
            </a:xfrm>
            <a:custGeom>
              <a:avLst/>
              <a:gdLst/>
              <a:ahLst/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CustomShape 38"/>
            <p:cNvSpPr/>
            <p:nvPr/>
          </p:nvSpPr>
          <p:spPr>
            <a:xfrm flipH="1">
              <a:off x="8740800" y="2116080"/>
              <a:ext cx="325440" cy="2592360"/>
            </a:xfrm>
            <a:custGeom>
              <a:avLst/>
              <a:gdLst/>
              <a:ahLst/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" name="Group 39"/>
          <p:cNvGrpSpPr/>
          <p:nvPr/>
        </p:nvGrpSpPr>
        <p:grpSpPr>
          <a:xfrm>
            <a:off x="7171200" y="-86760"/>
            <a:ext cx="2427840" cy="2247840"/>
            <a:chOff x="7171200" y="-86760"/>
            <a:chExt cx="2427840" cy="2247840"/>
          </a:xfrm>
        </p:grpSpPr>
        <p:grpSp>
          <p:nvGrpSpPr>
            <p:cNvPr id="39" name="Group 40"/>
            <p:cNvGrpSpPr/>
            <p:nvPr/>
          </p:nvGrpSpPr>
          <p:grpSpPr>
            <a:xfrm>
              <a:off x="7171200" y="-86760"/>
              <a:ext cx="2427840" cy="2247840"/>
              <a:chOff x="7171200" y="-86760"/>
              <a:chExt cx="2427840" cy="2247840"/>
            </a:xfrm>
          </p:grpSpPr>
          <p:sp>
            <p:nvSpPr>
              <p:cNvPr id="40" name="CustomShape 41"/>
              <p:cNvSpPr/>
              <p:nvPr/>
            </p:nvSpPr>
            <p:spPr>
              <a:xfrm rot="18427200">
                <a:off x="8619840" y="1723680"/>
                <a:ext cx="98640" cy="457200"/>
              </a:xfrm>
              <a:custGeom>
                <a:avLst/>
                <a:gdLst/>
                <a:ahLst/>
                <a:rect l="l" t="t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1" name="Group 42"/>
              <p:cNvGrpSpPr/>
              <p:nvPr/>
            </p:nvGrpSpPr>
            <p:grpSpPr>
              <a:xfrm>
                <a:off x="7171200" y="-86760"/>
                <a:ext cx="2427840" cy="2247840"/>
                <a:chOff x="7171200" y="-86760"/>
                <a:chExt cx="2427840" cy="2247840"/>
              </a:xfrm>
            </p:grpSpPr>
            <p:sp>
              <p:nvSpPr>
                <p:cNvPr id="42" name="CustomShape 43"/>
                <p:cNvSpPr/>
                <p:nvPr/>
              </p:nvSpPr>
              <p:spPr>
                <a:xfrm rot="18427200">
                  <a:off x="7883640" y="111960"/>
                  <a:ext cx="243000" cy="198720"/>
                </a:xfrm>
                <a:custGeom>
                  <a:avLst/>
                  <a:gdLst/>
                  <a:ahLst/>
                  <a:rect l="l" t="t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3" name="CustomShape 44"/>
                <p:cNvSpPr/>
                <p:nvPr/>
              </p:nvSpPr>
              <p:spPr>
                <a:xfrm rot="18427200">
                  <a:off x="8015760" y="524520"/>
                  <a:ext cx="427320" cy="695520"/>
                </a:xfrm>
                <a:custGeom>
                  <a:avLst/>
                  <a:gdLst/>
                  <a:ahLst/>
                  <a:rect l="l" t="t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4" name="CustomShape 45"/>
                <p:cNvSpPr/>
                <p:nvPr/>
              </p:nvSpPr>
              <p:spPr>
                <a:xfrm rot="18427200">
                  <a:off x="7714080" y="286920"/>
                  <a:ext cx="802440" cy="1425240"/>
                </a:xfrm>
                <a:custGeom>
                  <a:avLst/>
                  <a:gdLst/>
                  <a:ahLst/>
                  <a:rect l="l" t="t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5" name="CustomShape 46"/>
                <p:cNvSpPr/>
                <p:nvPr/>
              </p:nvSpPr>
              <p:spPr>
                <a:xfrm rot="18427200">
                  <a:off x="7782840" y="-29160"/>
                  <a:ext cx="1204560" cy="2133360"/>
                </a:xfrm>
                <a:custGeom>
                  <a:avLst/>
                  <a:gdLst/>
                  <a:ahLst/>
                  <a:rect l="l" t="t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" name="CustomShape 47"/>
                <p:cNvSpPr/>
                <p:nvPr/>
              </p:nvSpPr>
              <p:spPr>
                <a:xfrm rot="18427200">
                  <a:off x="8411040" y="1422360"/>
                  <a:ext cx="268560" cy="193680"/>
                </a:xfrm>
                <a:custGeom>
                  <a:avLst/>
                  <a:gdLst/>
                  <a:ahLst/>
                  <a:rect l="l" t="t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" name="CustomShape 48"/>
                <p:cNvSpPr/>
                <p:nvPr/>
              </p:nvSpPr>
              <p:spPr>
                <a:xfrm rot="18427200">
                  <a:off x="8339400" y="1277640"/>
                  <a:ext cx="287280" cy="228600"/>
                </a:xfrm>
                <a:custGeom>
                  <a:avLst/>
                  <a:gdLst/>
                  <a:ahLst/>
                  <a:rect l="l" t="t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" name="CustomShape 49"/>
                <p:cNvSpPr/>
                <p:nvPr/>
              </p:nvSpPr>
              <p:spPr>
                <a:xfrm rot="18427200">
                  <a:off x="7913520" y="333360"/>
                  <a:ext cx="287280" cy="233640"/>
                </a:xfrm>
                <a:custGeom>
                  <a:avLst/>
                  <a:gdLst/>
                  <a:ahLst/>
                  <a:rect l="l" t="t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" name="CustomShape 50"/>
                <p:cNvSpPr/>
                <p:nvPr/>
              </p:nvSpPr>
              <p:spPr>
                <a:xfrm rot="18427200">
                  <a:off x="7857000" y="223200"/>
                  <a:ext cx="284400" cy="219240"/>
                </a:xfrm>
                <a:custGeom>
                  <a:avLst/>
                  <a:gdLst/>
                  <a:ahLst/>
                  <a:rect l="l" t="t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50" name="Line 51"/>
            <p:cNvSpPr/>
            <p:nvPr/>
          </p:nvSpPr>
          <p:spPr>
            <a:xfrm>
              <a:off x="7731000" y="133200"/>
              <a:ext cx="66960" cy="152640"/>
            </a:xfrm>
            <a:prstGeom prst="line">
              <a:avLst/>
            </a:prstGeom>
            <a:ln cap="sq"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0520" y="12600"/>
            <a:ext cx="8896320" cy="6780240"/>
          </a:xfrm>
          <a:custGeom>
            <a:avLst/>
            <a:gdLst/>
            <a:ahLst/>
            <a:rect l="l" t="t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rgbClr val="ffe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" name="Group 2"/>
          <p:cNvGrpSpPr/>
          <p:nvPr/>
        </p:nvGrpSpPr>
        <p:grpSpPr>
          <a:xfrm>
            <a:off x="195120" y="235080"/>
            <a:ext cx="3787920" cy="1778040"/>
            <a:chOff x="195120" y="235080"/>
            <a:chExt cx="3787920" cy="1778040"/>
          </a:xfrm>
        </p:grpSpPr>
        <p:sp>
          <p:nvSpPr>
            <p:cNvPr id="89" name="CustomShape 3"/>
            <p:cNvSpPr/>
            <p:nvPr/>
          </p:nvSpPr>
          <p:spPr>
            <a:xfrm>
              <a:off x="281160" y="281160"/>
              <a:ext cx="3571560" cy="1614240"/>
            </a:xfrm>
            <a:custGeom>
              <a:avLst/>
              <a:gdLst/>
              <a:ahLst/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4"/>
            <p:cNvSpPr/>
            <p:nvPr/>
          </p:nvSpPr>
          <p:spPr>
            <a:xfrm>
              <a:off x="263520" y="414360"/>
              <a:ext cx="3562200" cy="1598760"/>
            </a:xfrm>
            <a:custGeom>
              <a:avLst/>
              <a:gdLst/>
              <a:ahLst/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5"/>
            <p:cNvSpPr/>
            <p:nvPr/>
          </p:nvSpPr>
          <p:spPr>
            <a:xfrm>
              <a:off x="752400" y="546120"/>
              <a:ext cx="2362320" cy="1458720"/>
            </a:xfrm>
            <a:custGeom>
              <a:avLst/>
              <a:gdLst/>
              <a:ahLst/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2" name="Group 6"/>
            <p:cNvGrpSpPr/>
            <p:nvPr/>
          </p:nvGrpSpPr>
          <p:grpSpPr>
            <a:xfrm>
              <a:off x="195120" y="235080"/>
              <a:ext cx="3787920" cy="1716120"/>
              <a:chOff x="195120" y="235080"/>
              <a:chExt cx="3787920" cy="1716120"/>
            </a:xfrm>
          </p:grpSpPr>
          <p:sp>
            <p:nvSpPr>
              <p:cNvPr id="93" name="CustomShape 7"/>
              <p:cNvSpPr/>
              <p:nvPr/>
            </p:nvSpPr>
            <p:spPr>
              <a:xfrm>
                <a:off x="3182760" y="1482840"/>
                <a:ext cx="336600" cy="339480"/>
              </a:xfrm>
              <a:custGeom>
                <a:avLst/>
                <a:gdLst/>
                <a:ahLst/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8"/>
              <p:cNvSpPr/>
              <p:nvPr/>
            </p:nvSpPr>
            <p:spPr>
              <a:xfrm>
                <a:off x="195120" y="235080"/>
                <a:ext cx="3787920" cy="1716120"/>
              </a:xfrm>
              <a:custGeom>
                <a:avLst/>
                <a:gdLst/>
                <a:ahLst/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CustomShape 9"/>
              <p:cNvSpPr/>
              <p:nvPr/>
            </p:nvSpPr>
            <p:spPr>
              <a:xfrm>
                <a:off x="514440" y="250920"/>
                <a:ext cx="2676600" cy="974520"/>
              </a:xfrm>
              <a:custGeom>
                <a:avLst/>
                <a:gdLst/>
                <a:ahLst/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" name="CustomShape 10"/>
              <p:cNvSpPr/>
              <p:nvPr/>
            </p:nvSpPr>
            <p:spPr>
              <a:xfrm>
                <a:off x="649440" y="398520"/>
                <a:ext cx="360360" cy="650880"/>
              </a:xfrm>
              <a:custGeom>
                <a:avLst/>
                <a:gdLst/>
                <a:ahLst/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" name="CustomShape 11"/>
              <p:cNvSpPr/>
              <p:nvPr/>
            </p:nvSpPr>
            <p:spPr>
              <a:xfrm>
                <a:off x="1343160" y="851040"/>
                <a:ext cx="1096920" cy="577800"/>
              </a:xfrm>
              <a:custGeom>
                <a:avLst/>
                <a:gdLst/>
                <a:ahLst/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98" name="Group 12"/>
          <p:cNvGrpSpPr/>
          <p:nvPr/>
        </p:nvGrpSpPr>
        <p:grpSpPr>
          <a:xfrm>
            <a:off x="7796880" y="4318920"/>
            <a:ext cx="978840" cy="1158840"/>
            <a:chOff x="7796880" y="4318920"/>
            <a:chExt cx="978840" cy="1158840"/>
          </a:xfrm>
        </p:grpSpPr>
        <p:sp>
          <p:nvSpPr>
            <p:cNvPr id="99" name="CustomShape 13"/>
            <p:cNvSpPr/>
            <p:nvPr/>
          </p:nvSpPr>
          <p:spPr>
            <a:xfrm rot="7320000">
              <a:off x="7791480" y="4661280"/>
              <a:ext cx="998640" cy="464040"/>
            </a:xfrm>
            <a:custGeom>
              <a:avLst/>
              <a:gdLst/>
              <a:ahLst/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CustomShape 14"/>
            <p:cNvSpPr/>
            <p:nvPr/>
          </p:nvSpPr>
          <p:spPr>
            <a:xfrm rot="7320000">
              <a:off x="7767000" y="4639680"/>
              <a:ext cx="995400" cy="459360"/>
            </a:xfrm>
            <a:custGeom>
              <a:avLst/>
              <a:gdLst/>
              <a:ahLst/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15"/>
            <p:cNvSpPr/>
            <p:nvPr/>
          </p:nvSpPr>
          <p:spPr>
            <a:xfrm rot="7320000">
              <a:off x="7935480" y="4625280"/>
              <a:ext cx="660240" cy="419760"/>
            </a:xfrm>
            <a:custGeom>
              <a:avLst/>
              <a:gdLst/>
              <a:ahLst/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2" name="Group 16"/>
            <p:cNvGrpSpPr/>
            <p:nvPr/>
          </p:nvGrpSpPr>
          <p:grpSpPr>
            <a:xfrm>
              <a:off x="7796880" y="4318920"/>
              <a:ext cx="978840" cy="1158840"/>
              <a:chOff x="7796880" y="4318920"/>
              <a:chExt cx="978840" cy="1158840"/>
            </a:xfrm>
          </p:grpSpPr>
          <p:sp>
            <p:nvSpPr>
              <p:cNvPr id="103" name="CustomShape 17"/>
              <p:cNvSpPr/>
              <p:nvPr/>
            </p:nvSpPr>
            <p:spPr>
              <a:xfrm rot="7320000">
                <a:off x="7916400" y="5064120"/>
                <a:ext cx="93960" cy="96480"/>
              </a:xfrm>
              <a:custGeom>
                <a:avLst/>
                <a:gdLst/>
                <a:ahLst/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CustomShape 18"/>
              <p:cNvSpPr/>
              <p:nvPr/>
            </p:nvSpPr>
            <p:spPr>
              <a:xfrm rot="7320000">
                <a:off x="7756560" y="4651560"/>
                <a:ext cx="1058760" cy="492840"/>
              </a:xfrm>
              <a:custGeom>
                <a:avLst/>
                <a:gdLst/>
                <a:ahLst/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CustomShape 19"/>
              <p:cNvSpPr/>
              <p:nvPr/>
            </p:nvSpPr>
            <p:spPr>
              <a:xfrm rot="7320000">
                <a:off x="8034840" y="4757760"/>
                <a:ext cx="749520" cy="278640"/>
              </a:xfrm>
              <a:custGeom>
                <a:avLst/>
                <a:gdLst/>
                <a:ahLst/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CustomShape 20"/>
              <p:cNvSpPr/>
              <p:nvPr/>
            </p:nvSpPr>
            <p:spPr>
              <a:xfrm rot="7320000">
                <a:off x="8514360" y="4560120"/>
                <a:ext cx="100080" cy="186480"/>
              </a:xfrm>
              <a:custGeom>
                <a:avLst/>
                <a:gdLst/>
                <a:ahLst/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CustomShape 21"/>
              <p:cNvSpPr/>
              <p:nvPr/>
            </p:nvSpPr>
            <p:spPr>
              <a:xfrm rot="7320000">
                <a:off x="8154360" y="4761720"/>
                <a:ext cx="306360" cy="164880"/>
              </a:xfrm>
              <a:custGeom>
                <a:avLst/>
                <a:gdLst/>
                <a:ahLst/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08" name="CustomShape 22"/>
          <p:cNvSpPr/>
          <p:nvPr/>
        </p:nvSpPr>
        <p:spPr>
          <a:xfrm>
            <a:off x="901800" y="5054760"/>
            <a:ext cx="6807240" cy="728640"/>
          </a:xfrm>
          <a:custGeom>
            <a:avLst/>
            <a:gdLst/>
            <a:ahLst/>
            <a:rect l="l" t="t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cap="sq" w="76320">
            <a:solidFill>
              <a:srgbClr val="703d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3"/>
          <p:cNvSpPr/>
          <p:nvPr/>
        </p:nvSpPr>
        <p:spPr>
          <a:xfrm>
            <a:off x="4076640" y="1930320"/>
            <a:ext cx="889200" cy="381240"/>
          </a:xfrm>
          <a:custGeom>
            <a:avLst/>
            <a:gdLst/>
            <a:ahLst/>
            <a:rect l="l" t="t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cap="sq" w="114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PlaceHolder 24"/>
          <p:cNvSpPr>
            <a:spLocks noGrp="1"/>
          </p:cNvSpPr>
          <p:nvPr>
            <p:ph type="title"/>
          </p:nvPr>
        </p:nvSpPr>
        <p:spPr>
          <a:xfrm>
            <a:off x="685440" y="151920"/>
            <a:ext cx="6870600" cy="1600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Comic Sans MS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11" name="PlaceHolder 25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080" cy="3657600"/>
          </a:xfrm>
          <a:prstGeom prst="rect">
            <a:avLst/>
          </a:prstGeom>
        </p:spPr>
        <p:txBody>
          <a:bodyPr lIns="90000" rIns="90000" tIns="46800" bIns="46800">
            <a:normAutofit fontScale="82000"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Comic Sans MS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Comic Sans MS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Comic Sans MS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12" name="PlaceHolder 26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13" name="PlaceHolder 2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latin typeface="Times New Roman"/>
              </a:rPr>
              <a:t>Бугрова Ю.В. МОУ СОШ № 13, г. Саров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4" name="PlaceHolder 2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55568AFE-C223-4C79-9D2B-B65ED13E5D1C}" type="slidenum">
              <a:rPr b="0" lang="ru-RU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gif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9" Type="http://schemas.openxmlformats.org/officeDocument/2006/relationships/image" Target="../media/image39.png"/><Relationship Id="rId10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Shape 2"/>
          <p:cNvSpPr txBox="1"/>
          <p:nvPr/>
        </p:nvSpPr>
        <p:spPr>
          <a:xfrm>
            <a:off x="1371600" y="1510920"/>
            <a:ext cx="6400800" cy="2273400"/>
          </a:xfrm>
          <a:prstGeom prst="rect">
            <a:avLst/>
          </a:prstGeom>
          <a:noFill/>
          <a:ln>
            <a:noFill/>
          </a:ln>
          <a:effectLst>
            <a:outerShdw dist="45929" dir="2028877">
              <a:srgbClr val="ffb800"/>
            </a:outerShdw>
          </a:effectLst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1549080" y="4051080"/>
            <a:ext cx="6032520" cy="100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54" name="Picture 7" descr="0009-031-Rechnaja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ransition>
    <p:diamond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cap="sq"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685440" y="151920"/>
            <a:ext cx="6870600" cy="1600200"/>
          </a:xfrm>
          <a:prstGeom prst="rect">
            <a:avLst/>
          </a:prstGeom>
          <a:noFill/>
          <a:ln cap="sq" w="76320">
            <a:solidFill>
              <a:srgbClr val="ffff00"/>
            </a:solidFill>
            <a:miter/>
          </a:ln>
        </p:spPr>
        <p:txBody>
          <a:bodyPr anchor="b">
            <a:noAutofit/>
          </a:bodyPr>
          <a:p>
            <a:pPr algn="ctr"/>
            <a:r>
              <a:rPr b="1" i="1" lang="ru-RU" sz="3600" spc="-1" strike="noStrike">
                <a:solidFill>
                  <a:srgbClr val="ffff00"/>
                </a:solidFill>
                <a:latin typeface="Comic Sans MS"/>
              </a:rPr>
              <a:t>ПИШИ ПРАВИЛЬНО!</a:t>
            </a:r>
            <a:br/>
            <a:r>
              <a:rPr b="1" i="1" lang="ru-RU" sz="3600" spc="-1" strike="noStrike">
                <a:solidFill>
                  <a:srgbClr val="ffff00"/>
                </a:solidFill>
                <a:latin typeface="Comic Sans MS"/>
              </a:rPr>
              <a:t>Добавь нужный слог.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03040" y="1701720"/>
            <a:ext cx="8425080" cy="4969080"/>
          </a:xfrm>
          <a:prstGeom prst="rect">
            <a:avLst/>
          </a:prstGeom>
          <a:solidFill>
            <a:srgbClr val="ffff00"/>
          </a:solidFill>
          <a:ln cap="sq"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2" descr="http://s07.radikal.ru/i180/1107/32/d8aa339d221a.jpg"/>
          <p:cNvPicPr/>
          <p:nvPr/>
        </p:nvPicPr>
        <p:blipFill>
          <a:blip r:embed="rId1"/>
          <a:stretch/>
        </p:blipFill>
        <p:spPr>
          <a:xfrm>
            <a:off x="431640" y="1884240"/>
            <a:ext cx="2484720" cy="1760760"/>
          </a:xfrm>
          <a:prstGeom prst="rect">
            <a:avLst/>
          </a:prstGeom>
          <a:ln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0" y="3500280"/>
            <a:ext cx="2928960" cy="6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кув      н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1428840" y="6021360"/>
            <a:ext cx="107136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3203640" y="3573360"/>
            <a:ext cx="14396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стри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4424400" y="3564000"/>
            <a:ext cx="10112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6975360" y="3573360"/>
            <a:ext cx="124632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шки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5929200" y="3573360"/>
            <a:ext cx="130680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-214200" y="6072120"/>
            <a:ext cx="3643200" cy="5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пру    на        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4572000" y="6012000"/>
            <a:ext cx="10796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3132000" y="6021360"/>
            <a:ext cx="172728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малы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7093080" y="6012000"/>
            <a:ext cx="10112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4" name="CustomShape 14"/>
          <p:cNvSpPr/>
          <p:nvPr/>
        </p:nvSpPr>
        <p:spPr>
          <a:xfrm>
            <a:off x="6732720" y="6024600"/>
            <a:ext cx="576000" cy="5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е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25" name="CustomShape 15"/>
          <p:cNvSpPr/>
          <p:nvPr/>
        </p:nvSpPr>
        <p:spPr>
          <a:xfrm>
            <a:off x="1214280" y="3573360"/>
            <a:ext cx="107172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226" name="Picture 4" descr="http://stat17.privet.ru/lr/091dfe32e0f07b668f8ffbb1c8c35feb"/>
          <p:cNvPicPr/>
          <p:nvPr/>
        </p:nvPicPr>
        <p:blipFill>
          <a:blip r:embed="rId2"/>
          <a:stretch/>
        </p:blipFill>
        <p:spPr>
          <a:xfrm>
            <a:off x="3122640" y="1871640"/>
            <a:ext cx="2601720" cy="1817640"/>
          </a:xfrm>
          <a:prstGeom prst="rect">
            <a:avLst/>
          </a:prstGeom>
          <a:ln>
            <a:noFill/>
          </a:ln>
        </p:spPr>
      </p:pic>
      <p:pic>
        <p:nvPicPr>
          <p:cNvPr id="227" name="Picture 6" descr="http://deshino204.narod.ru/shishka.gif"/>
          <p:cNvPicPr/>
          <p:nvPr/>
        </p:nvPicPr>
        <p:blipFill>
          <a:blip r:embed="rId3"/>
          <a:stretch/>
        </p:blipFill>
        <p:spPr>
          <a:xfrm>
            <a:off x="5940360" y="1873080"/>
            <a:ext cx="2376720" cy="1816200"/>
          </a:xfrm>
          <a:prstGeom prst="rect">
            <a:avLst/>
          </a:prstGeom>
          <a:ln>
            <a:noFill/>
          </a:ln>
        </p:spPr>
      </p:pic>
      <p:sp>
        <p:nvSpPr>
          <p:cNvPr id="228" name="CustomShape 16"/>
          <p:cNvSpPr/>
          <p:nvPr/>
        </p:nvSpPr>
        <p:spPr>
          <a:xfrm>
            <a:off x="155520" y="-1859040"/>
            <a:ext cx="5181480" cy="38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9" name="Picture 10" descr="http://s013.radikal.ru/i325/1110/8e/93c719db7d5d.jpg"/>
          <p:cNvPicPr/>
          <p:nvPr/>
        </p:nvPicPr>
        <p:blipFill>
          <a:blip r:embed="rId4"/>
          <a:stretch/>
        </p:blipFill>
        <p:spPr>
          <a:xfrm>
            <a:off x="3122640" y="4205160"/>
            <a:ext cx="2601720" cy="1887840"/>
          </a:xfrm>
          <a:prstGeom prst="rect">
            <a:avLst/>
          </a:prstGeom>
          <a:ln>
            <a:noFill/>
          </a:ln>
        </p:spPr>
      </p:pic>
      <p:pic>
        <p:nvPicPr>
          <p:cNvPr id="230" name="Picture 12" descr="http://adpmppua.ruprom.ru/files/14_501002/89186_md.jpg"/>
          <p:cNvPicPr/>
          <p:nvPr/>
        </p:nvPicPr>
        <p:blipFill>
          <a:blip r:embed="rId5"/>
          <a:stretch/>
        </p:blipFill>
        <p:spPr>
          <a:xfrm>
            <a:off x="395280" y="4214880"/>
            <a:ext cx="2503440" cy="1824120"/>
          </a:xfrm>
          <a:prstGeom prst="rect">
            <a:avLst/>
          </a:prstGeom>
          <a:ln>
            <a:noFill/>
          </a:ln>
        </p:spPr>
      </p:pic>
      <p:pic>
        <p:nvPicPr>
          <p:cNvPr id="231" name="Picture 18" descr="http://900igr.net/datas/o-zhivotnykh/V-lesu-2.files/0011-011-JOzh.jpg"/>
          <p:cNvPicPr/>
          <p:nvPr/>
        </p:nvPicPr>
        <p:blipFill>
          <a:blip r:embed="rId6"/>
          <a:stretch/>
        </p:blipFill>
        <p:spPr>
          <a:xfrm>
            <a:off x="5907240" y="4186080"/>
            <a:ext cx="2433600" cy="1906920"/>
          </a:xfrm>
          <a:prstGeom prst="rect">
            <a:avLst/>
          </a:prstGeom>
          <a:ln>
            <a:noFill/>
          </a:ln>
        </p:spPr>
      </p:pic>
      <p:pic>
        <p:nvPicPr>
          <p:cNvPr id="232" name="Picture 14" descr="http://img-fotki.yandex.ru/get/5209/valenta-mog.155/0_7070f_f32ec92b_M.jpg"/>
          <p:cNvPicPr/>
          <p:nvPr/>
        </p:nvPicPr>
        <p:blipFill>
          <a:blip r:embed="rId7"/>
          <a:stretch/>
        </p:blipFill>
        <p:spPr>
          <a:xfrm>
            <a:off x="7351560" y="4214880"/>
            <a:ext cx="1182960" cy="1195200"/>
          </a:xfrm>
          <a:prstGeom prst="rect">
            <a:avLst/>
          </a:prstGeom>
          <a:ln>
            <a:noFill/>
          </a:ln>
        </p:spPr>
      </p:pic>
      <p:pic>
        <p:nvPicPr>
          <p:cNvPr id="233" name="Picture 14" descr="http://img-fotki.yandex.ru/get/5209/valenta-mog.155/0_7070f_f32ec92b_M.jpg"/>
          <p:cNvPicPr/>
          <p:nvPr/>
        </p:nvPicPr>
        <p:blipFill>
          <a:blip r:embed="rId8"/>
          <a:stretch/>
        </p:blipFill>
        <p:spPr>
          <a:xfrm>
            <a:off x="6838920" y="4921200"/>
            <a:ext cx="1192320" cy="119556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Picture 5" descr="bdee54ca1ca0"/>
          <p:cNvPicPr/>
          <p:nvPr/>
        </p:nvPicPr>
        <p:blipFill>
          <a:blip r:embed="rId1"/>
          <a:srcRect l="0" t="0" r="0" b="19749"/>
          <a:stretch/>
        </p:blipFill>
        <p:spPr>
          <a:xfrm>
            <a:off x="6143760" y="285840"/>
            <a:ext cx="2300040" cy="2127240"/>
          </a:xfrm>
          <a:prstGeom prst="rect">
            <a:avLst/>
          </a:prstGeom>
          <a:ln>
            <a:noFill/>
          </a:ln>
        </p:spPr>
      </p:pic>
      <p:pic>
        <p:nvPicPr>
          <p:cNvPr id="236" name="Picture 2" descr="http://www.life3000.ru/sites/default/files/111chipovnik.jpg?1341054386"/>
          <p:cNvPicPr/>
          <p:nvPr/>
        </p:nvPicPr>
        <p:blipFill>
          <a:blip r:embed="rId2"/>
          <a:stretch/>
        </p:blipFill>
        <p:spPr>
          <a:xfrm>
            <a:off x="500040" y="785880"/>
            <a:ext cx="2227320" cy="2227320"/>
          </a:xfrm>
          <a:prstGeom prst="rect">
            <a:avLst/>
          </a:prstGeom>
          <a:ln>
            <a:noFill/>
          </a:ln>
        </p:spPr>
      </p:pic>
      <p:pic>
        <p:nvPicPr>
          <p:cNvPr id="237" name="Picture 2" descr="C:\Users\Надежда\Desktop\к уроку рус. яз\ЛЫЖИ3.jpg"/>
          <p:cNvPicPr/>
          <p:nvPr/>
        </p:nvPicPr>
        <p:blipFill>
          <a:blip r:embed="rId3"/>
          <a:stretch/>
        </p:blipFill>
        <p:spPr>
          <a:xfrm>
            <a:off x="1928880" y="2714760"/>
            <a:ext cx="2122560" cy="1977840"/>
          </a:xfrm>
          <a:prstGeom prst="rect">
            <a:avLst/>
          </a:prstGeom>
          <a:ln>
            <a:noFill/>
          </a:ln>
        </p:spPr>
      </p:pic>
      <p:pic>
        <p:nvPicPr>
          <p:cNvPr id="238" name="Picture 2" descr="http://imgttg.com/user/avatar/851111_149114.gif"/>
          <p:cNvPicPr/>
          <p:nvPr/>
        </p:nvPicPr>
        <p:blipFill>
          <a:blip r:embed="rId4"/>
          <a:stretch/>
        </p:blipFill>
        <p:spPr>
          <a:xfrm>
            <a:off x="2714760" y="642960"/>
            <a:ext cx="1454040" cy="2000160"/>
          </a:xfrm>
          <a:prstGeom prst="rect">
            <a:avLst/>
          </a:prstGeom>
          <a:ln>
            <a:noFill/>
          </a:ln>
        </p:spPr>
      </p:pic>
      <p:pic>
        <p:nvPicPr>
          <p:cNvPr id="239" name="Picture 17" descr="C:\Users\Надежда\Desktop\к уроку рус. яз\маши п.png"/>
          <p:cNvPicPr/>
          <p:nvPr/>
        </p:nvPicPr>
        <p:blipFill>
          <a:blip r:embed="rId5"/>
          <a:stretch/>
        </p:blipFill>
        <p:spPr>
          <a:xfrm>
            <a:off x="5913360" y="4222800"/>
            <a:ext cx="3084480" cy="2414520"/>
          </a:xfrm>
          <a:prstGeom prst="rect">
            <a:avLst/>
          </a:prstGeom>
          <a:ln>
            <a:noFill/>
          </a:ln>
        </p:spPr>
      </p:pic>
      <p:pic>
        <p:nvPicPr>
          <p:cNvPr id="240" name="Picture 12" descr="http://adpmppua.ruprom.ru/files/14_501002/89186_md.jpg"/>
          <p:cNvPicPr/>
          <p:nvPr/>
        </p:nvPicPr>
        <p:blipFill>
          <a:blip r:embed="rId6"/>
          <a:stretch/>
        </p:blipFill>
        <p:spPr>
          <a:xfrm>
            <a:off x="395280" y="4214880"/>
            <a:ext cx="2503440" cy="1824120"/>
          </a:xfrm>
          <a:prstGeom prst="rect">
            <a:avLst/>
          </a:prstGeom>
          <a:ln>
            <a:noFill/>
          </a:ln>
        </p:spPr>
      </p:pic>
      <p:pic>
        <p:nvPicPr>
          <p:cNvPr id="241" name="Picture 9" descr="C:\Users\Надежда\Desktop\к уроку рус. яз\КАР4.jpg"/>
          <p:cNvPicPr/>
          <p:nvPr/>
        </p:nvPicPr>
        <p:blipFill>
          <a:blip r:embed="rId7"/>
          <a:stretch/>
        </p:blipFill>
        <p:spPr>
          <a:xfrm>
            <a:off x="3146400" y="4205160"/>
            <a:ext cx="2552760" cy="1816200"/>
          </a:xfrm>
          <a:prstGeom prst="rect">
            <a:avLst/>
          </a:prstGeom>
          <a:ln>
            <a:noFill/>
          </a:ln>
        </p:spPr>
      </p:pic>
      <p:pic>
        <p:nvPicPr>
          <p:cNvPr id="242" name="Picture 17" descr="C:\Users\Надежда\Desktop\к уроку рус. яз\МОРЖИ11.jpg"/>
          <p:cNvPicPr/>
          <p:nvPr/>
        </p:nvPicPr>
        <p:blipFill>
          <a:blip r:embed="rId8"/>
          <a:stretch/>
        </p:blipFill>
        <p:spPr>
          <a:xfrm>
            <a:off x="4071960" y="2428920"/>
            <a:ext cx="2566800" cy="1735200"/>
          </a:xfrm>
          <a:prstGeom prst="rect">
            <a:avLst/>
          </a:prstGeom>
          <a:ln>
            <a:noFill/>
          </a:ln>
        </p:spPr>
      </p:pic>
      <p:pic>
        <p:nvPicPr>
          <p:cNvPr id="243" name="Picture 6" descr="http://deshino204.narod.ru/shishka.gif"/>
          <p:cNvPicPr/>
          <p:nvPr/>
        </p:nvPicPr>
        <p:blipFill>
          <a:blip r:embed="rId9"/>
          <a:stretch/>
        </p:blipFill>
        <p:spPr>
          <a:xfrm>
            <a:off x="3786120" y="500040"/>
            <a:ext cx="2376720" cy="181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5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42600" y="-360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/>
            <a:r>
              <a:rPr b="0" lang="ru-RU" sz="4400" spc="-1" strike="noStrike">
                <a:solidFill>
                  <a:srgbClr val="ff0000"/>
                </a:solidFill>
                <a:latin typeface="Comic Sans MS"/>
              </a:rPr>
              <a:t>Наша сказка.</a:t>
            </a:r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685800" y="1828800"/>
            <a:ext cx="7696080" cy="3657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2000"/>
          </a:bodyPr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Жила-была  ёлочка.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Она росла в лесной глуши.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Ёлочке очень хотелось дружить. 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Однажды пошёл пушистый снег.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ёлочку упала красивая снежинка.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Ёлочка предложила ей дружбу. 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</a:pPr>
            <a:r>
              <a:rPr b="1" i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Так лесная красавица нашла подругу.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"/>
          <p:cNvSpPr/>
          <p:nvPr/>
        </p:nvSpPr>
        <p:spPr>
          <a:xfrm>
            <a:off x="4859280" y="4797360"/>
            <a:ext cx="3600360" cy="1727280"/>
          </a:xfrm>
          <a:prstGeom prst="ellipse">
            <a:avLst/>
          </a:prstGeom>
          <a:solidFill>
            <a:srgbClr val="ff0000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Затрудняюсь.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Мне нужно постараться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708360" y="260280"/>
            <a:ext cx="2808360" cy="1727280"/>
          </a:xfrm>
          <a:prstGeom prst="ellipse">
            <a:avLst/>
          </a:prstGeom>
          <a:solidFill>
            <a:srgbClr val="00b200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Я отлично понял 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тему урока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250920" y="2492280"/>
            <a:ext cx="3240000" cy="1727280"/>
          </a:xfrm>
          <a:prstGeom prst="ellipse">
            <a:avLst/>
          </a:prstGeom>
          <a:solidFill>
            <a:srgbClr val="ffff00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Я хорошо понял тему, 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но еще допускаю ошибки </a:t>
            </a:r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251" name="Picture 5" descr="kniga2"/>
          <p:cNvPicPr/>
          <p:nvPr/>
        </p:nvPicPr>
        <p:blipFill>
          <a:blip r:embed="rId1"/>
          <a:stretch/>
        </p:blipFill>
        <p:spPr>
          <a:xfrm>
            <a:off x="3564000" y="2276640"/>
            <a:ext cx="3024000" cy="2490480"/>
          </a:xfrm>
          <a:prstGeom prst="rect">
            <a:avLst/>
          </a:prstGeom>
          <a:ln>
            <a:noFill/>
          </a:ln>
        </p:spPr>
      </p:pic>
      <p:sp>
        <p:nvSpPr>
          <p:cNvPr id="252" name="CustomShape 5"/>
          <p:cNvSpPr/>
          <p:nvPr/>
        </p:nvSpPr>
        <p:spPr>
          <a:xfrm>
            <a:off x="611280" y="404640"/>
            <a:ext cx="2808360" cy="1008360"/>
          </a:xfrm>
          <a:custGeom>
            <a:avLst/>
            <a:gdLst/>
            <a:ahLst/>
            <a:rect l="0" t="0" r="r" b="b"/>
            <a:pathLst>
              <a:path w="7803" h="1401">
                <a:moveTo>
                  <a:pt x="0" y="1400"/>
                </a:moveTo>
                <a:lnTo>
                  <a:pt x="5" y="1329"/>
                </a:lnTo>
                <a:lnTo>
                  <a:pt x="20" y="1258"/>
                </a:lnTo>
                <a:lnTo>
                  <a:pt x="45" y="1188"/>
                </a:lnTo>
                <a:lnTo>
                  <a:pt x="80" y="1118"/>
                </a:lnTo>
                <a:lnTo>
                  <a:pt x="125" y="1049"/>
                </a:lnTo>
                <a:lnTo>
                  <a:pt x="179" y="981"/>
                </a:lnTo>
                <a:lnTo>
                  <a:pt x="243" y="914"/>
                </a:lnTo>
                <a:lnTo>
                  <a:pt x="316" y="848"/>
                </a:lnTo>
                <a:lnTo>
                  <a:pt x="399" y="783"/>
                </a:lnTo>
                <a:lnTo>
                  <a:pt x="490" y="721"/>
                </a:lnTo>
                <a:lnTo>
                  <a:pt x="590" y="659"/>
                </a:lnTo>
                <a:lnTo>
                  <a:pt x="699" y="600"/>
                </a:lnTo>
                <a:lnTo>
                  <a:pt x="816" y="543"/>
                </a:lnTo>
                <a:lnTo>
                  <a:pt x="941" y="488"/>
                </a:lnTo>
                <a:lnTo>
                  <a:pt x="1074" y="435"/>
                </a:lnTo>
                <a:lnTo>
                  <a:pt x="1213" y="385"/>
                </a:lnTo>
                <a:lnTo>
                  <a:pt x="1360" y="338"/>
                </a:lnTo>
                <a:lnTo>
                  <a:pt x="1513" y="293"/>
                </a:lnTo>
                <a:lnTo>
                  <a:pt x="1672" y="251"/>
                </a:lnTo>
                <a:lnTo>
                  <a:pt x="1838" y="212"/>
                </a:lnTo>
                <a:lnTo>
                  <a:pt x="2008" y="176"/>
                </a:lnTo>
                <a:lnTo>
                  <a:pt x="2183" y="143"/>
                </a:lnTo>
                <a:lnTo>
                  <a:pt x="2363" y="113"/>
                </a:lnTo>
                <a:lnTo>
                  <a:pt x="2546" y="87"/>
                </a:lnTo>
                <a:lnTo>
                  <a:pt x="2733" y="64"/>
                </a:lnTo>
                <a:lnTo>
                  <a:pt x="2923" y="45"/>
                </a:lnTo>
                <a:lnTo>
                  <a:pt x="3116" y="29"/>
                </a:lnTo>
                <a:lnTo>
                  <a:pt x="3310" y="16"/>
                </a:lnTo>
                <a:lnTo>
                  <a:pt x="3506" y="7"/>
                </a:lnTo>
                <a:lnTo>
                  <a:pt x="3703" y="2"/>
                </a:lnTo>
                <a:lnTo>
                  <a:pt x="3901" y="0"/>
                </a:lnTo>
                <a:lnTo>
                  <a:pt x="4099" y="2"/>
                </a:lnTo>
                <a:lnTo>
                  <a:pt x="4296" y="7"/>
                </a:lnTo>
                <a:lnTo>
                  <a:pt x="4492" y="16"/>
                </a:lnTo>
                <a:lnTo>
                  <a:pt x="4686" y="29"/>
                </a:lnTo>
                <a:lnTo>
                  <a:pt x="4879" y="45"/>
                </a:lnTo>
                <a:lnTo>
                  <a:pt x="5069" y="64"/>
                </a:lnTo>
                <a:lnTo>
                  <a:pt x="5256" y="87"/>
                </a:lnTo>
                <a:lnTo>
                  <a:pt x="5439" y="113"/>
                </a:lnTo>
                <a:lnTo>
                  <a:pt x="5619" y="143"/>
                </a:lnTo>
                <a:lnTo>
                  <a:pt x="5794" y="176"/>
                </a:lnTo>
                <a:lnTo>
                  <a:pt x="5964" y="212"/>
                </a:lnTo>
                <a:lnTo>
                  <a:pt x="6130" y="251"/>
                </a:lnTo>
                <a:lnTo>
                  <a:pt x="6289" y="293"/>
                </a:lnTo>
                <a:lnTo>
                  <a:pt x="6442" y="338"/>
                </a:lnTo>
                <a:lnTo>
                  <a:pt x="6589" y="385"/>
                </a:lnTo>
                <a:lnTo>
                  <a:pt x="6728" y="435"/>
                </a:lnTo>
                <a:lnTo>
                  <a:pt x="6861" y="488"/>
                </a:lnTo>
                <a:lnTo>
                  <a:pt x="6986" y="543"/>
                </a:lnTo>
                <a:lnTo>
                  <a:pt x="7103" y="600"/>
                </a:lnTo>
                <a:lnTo>
                  <a:pt x="7212" y="659"/>
                </a:lnTo>
                <a:lnTo>
                  <a:pt x="7312" y="721"/>
                </a:lnTo>
                <a:lnTo>
                  <a:pt x="7403" y="783"/>
                </a:lnTo>
                <a:lnTo>
                  <a:pt x="7486" y="848"/>
                </a:lnTo>
                <a:lnTo>
                  <a:pt x="7559" y="914"/>
                </a:lnTo>
                <a:lnTo>
                  <a:pt x="7623" y="981"/>
                </a:lnTo>
                <a:lnTo>
                  <a:pt x="7677" y="1049"/>
                </a:lnTo>
                <a:lnTo>
                  <a:pt x="7722" y="1118"/>
                </a:lnTo>
                <a:lnTo>
                  <a:pt x="7757" y="1188"/>
                </a:lnTo>
                <a:lnTo>
                  <a:pt x="7782" y="1258"/>
                </a:lnTo>
                <a:lnTo>
                  <a:pt x="7797" y="1329"/>
                </a:lnTo>
                <a:lnTo>
                  <a:pt x="7802" y="1400"/>
                </a:lnTo>
              </a:path>
            </a:pathLst>
          </a:custGeom>
          <a:solidFill>
            <a:srgbClr val="000000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1800" spc="1" strike="noStrike">
                <a:solidFill>
                  <a:srgbClr val="000000"/>
                </a:solidFill>
                <a:latin typeface="Arial"/>
              </a:rPr>
              <a:t>Итог урока</a:t>
            </a:r>
            <a:endParaRPr b="0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4" name="Picture 5" descr="2a7e11fb0e09"/>
          <p:cNvPicPr/>
          <p:nvPr/>
        </p:nvPicPr>
        <p:blipFill>
          <a:blip r:embed="rId1"/>
          <a:stretch/>
        </p:blipFill>
        <p:spPr>
          <a:xfrm>
            <a:off x="4284720" y="1413000"/>
            <a:ext cx="3852720" cy="4743360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>
            <a:off x="395280" y="1268280"/>
            <a:ext cx="3529080" cy="3429000"/>
          </a:xfrm>
          <a:prstGeom prst="wedgeEllipseCallout">
            <a:avLst>
              <a:gd name="adj1" fmla="val 86888"/>
              <a:gd name="adj2" fmla="val 2268"/>
            </a:avLst>
          </a:prstGeom>
          <a:solidFill>
            <a:srgbClr val="ffef66"/>
          </a:solidFill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/>
            <a:r>
              <a:rPr b="0" lang="ru-RU" sz="3600" spc="-1" strike="noStrike">
                <a:solidFill>
                  <a:srgbClr val="000000"/>
                </a:solidFill>
                <a:latin typeface="Comic Sans MS"/>
              </a:rPr>
              <a:t>Молодцы!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b="0" lang="ru-RU" sz="3600" spc="-1" strike="noStrike">
                <a:solidFill>
                  <a:srgbClr val="000000"/>
                </a:solidFill>
                <a:latin typeface="Comic Sans MS"/>
              </a:rPr>
              <a:t>До скорых встреч!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223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/>
            <a:r>
              <a:rPr b="0" lang="ru-RU" sz="1400" spc="-1" strike="noStrike">
                <a:solidFill>
                  <a:srgbClr val="000000"/>
                </a:solidFill>
                <a:latin typeface="Comic Sans MS"/>
              </a:rPr>
              <a:t>Бугрова Ю.В. МОУ СОШ № 13, г. Саров</a:t>
            </a:r>
            <a:endParaRPr b="0" lang="en-US" sz="1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85440" y="151920"/>
            <a:ext cx="6870600" cy="16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57" name="Picture 5" descr="0002-002-ZHi-shi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124080" y="6248520"/>
            <a:ext cx="289584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TextShape 2"/>
          <p:cNvSpPr txBox="1"/>
          <p:nvPr/>
        </p:nvSpPr>
        <p:spPr>
          <a:xfrm>
            <a:off x="1371600" y="1510920"/>
            <a:ext cx="6400800" cy="2273400"/>
          </a:xfrm>
          <a:prstGeom prst="rect">
            <a:avLst/>
          </a:prstGeom>
          <a:noFill/>
          <a:ln>
            <a:noFill/>
          </a:ln>
          <a:effectLst>
            <a:outerShdw dist="45929" dir="2028877">
              <a:srgbClr val="ffb800"/>
            </a:outerShdw>
          </a:effectLst>
        </p:spPr>
        <p:txBody>
          <a:bodyPr lIns="90000" rIns="90000" tIns="46800" bIns="46800" anchor="b">
            <a:no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1549080" y="4051080"/>
            <a:ext cx="6032520" cy="1003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61" name="Picture 7" descr="0009-031-Rechnaja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62" name="CustomShape 4"/>
          <p:cNvSpPr/>
          <p:nvPr/>
        </p:nvSpPr>
        <p:spPr>
          <a:xfrm>
            <a:off x="1979640" y="981000"/>
            <a:ext cx="6048360" cy="1081080"/>
          </a:xfrm>
          <a:custGeom>
            <a:avLst/>
            <a:gdLst/>
            <a:ahLst/>
            <a:rect l="0" t="0" r="r" b="b"/>
            <a:pathLst>
              <a:path w="16803" h="3005">
                <a:moveTo>
                  <a:pt x="0" y="0"/>
                </a:moveTo>
                <a:lnTo>
                  <a:pt x="16802" y="0"/>
                </a:lnTo>
                <a:moveTo>
                  <a:pt x="0" y="3004"/>
                </a:moveTo>
                <a:lnTo>
                  <a:pt x="16802" y="3004"/>
                </a:lnTo>
              </a:path>
            </a:pathLst>
          </a:custGeom>
          <a:solidFill>
            <a:srgbClr val="6600cc">
              <a:alpha val="50000"/>
            </a:srgbClr>
          </a:solidFill>
          <a:ln cap="sq" w="12600">
            <a:solidFill>
              <a:srgbClr val="3333cc"/>
            </a:solidFill>
            <a:miter/>
          </a:ln>
          <a:effectLst>
            <a:outerShdw dist="40186" dir="1096358">
              <a:srgbClr val="9999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0" lang="en-US" sz="1800" spc="1" strike="noStrike">
                <a:solidFill>
                  <a:srgbClr val="000000"/>
                </a:solidFill>
                <a:latin typeface="Arial"/>
              </a:rPr>
              <a:t>Правописание сочетаний ЖИ-ШИ </a:t>
            </a:r>
            <a:endParaRPr b="0" lang="en-US" sz="1800" spc="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transition>
    <p:diamond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cap="sq"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extShape 2"/>
          <p:cNvSpPr txBox="1"/>
          <p:nvPr/>
        </p:nvSpPr>
        <p:spPr>
          <a:xfrm>
            <a:off x="213840" y="-214560"/>
            <a:ext cx="8472600" cy="1546200"/>
          </a:xfrm>
          <a:prstGeom prst="rect">
            <a:avLst/>
          </a:prstGeom>
          <a:noFill/>
          <a:ln cap="sq" w="76320">
            <a:solidFill>
              <a:srgbClr val="ffff00"/>
            </a:solidFill>
            <a:miter/>
          </a:ln>
        </p:spPr>
        <p:txBody>
          <a:bodyPr anchor="b">
            <a:noAutofit/>
          </a:bodyPr>
          <a:p>
            <a:pPr algn="ctr"/>
            <a:r>
              <a:rPr b="1" i="1" lang="ru-RU" sz="2800" spc="-1" strike="noStrike">
                <a:solidFill>
                  <a:srgbClr val="ffff00"/>
                </a:solidFill>
                <a:latin typeface="Comic Sans MS"/>
              </a:rPr>
              <a:t>СКАЗКА</a:t>
            </a:r>
            <a:br/>
            <a:r>
              <a:rPr b="1" i="1" lang="ru-RU" sz="2800" spc="-1" strike="noStrike">
                <a:solidFill>
                  <a:srgbClr val="ffff00"/>
                </a:solidFill>
                <a:latin typeface="Comic Sans MS"/>
              </a:rPr>
              <a:t>Почему «жи» и «ши» пишутся с буквой И?</a:t>
            </a:r>
            <a:endParaRPr b="0" lang="en-US" sz="2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50920" y="1484280"/>
            <a:ext cx="5678280" cy="5373720"/>
          </a:xfrm>
          <a:prstGeom prst="rect">
            <a:avLst/>
          </a:prstGeom>
          <a:solidFill>
            <a:srgbClr val="ffff00"/>
          </a:solidFill>
          <a:ln cap="sq"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/>
            <a:endParaRPr b="0" lang="en-US" sz="1800" spc="-1" strike="noStrike">
              <a:solidFill>
                <a:srgbClr val="000000"/>
              </a:solidFill>
              <a:latin typeface="Comic Sans MS"/>
            </a:endParaRPr>
          </a:p>
          <a:p>
            <a:pPr/>
            <a:r>
              <a:rPr b="0" i="1" lang="ru-RU" sz="2400" spc="-1" strike="noStrike">
                <a:solidFill>
                  <a:srgbClr val="000000"/>
                </a:solidFill>
                <a:latin typeface="Comic Sans MS"/>
              </a:rPr>
              <a:t>Жили – были на свете шипящие Ж, Ш, Ч, Щ, а рядом гласные У, Ю, Ы, И, А, Я.Жили очень дружно. 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  <a:p>
            <a:pPr/>
            <a:r>
              <a:rPr b="0" i="1" lang="ru-RU" sz="2400" spc="-1" strike="noStrike">
                <a:solidFill>
                  <a:srgbClr val="000000"/>
                </a:solidFill>
                <a:latin typeface="Comic Sans MS"/>
              </a:rPr>
              <a:t>И вот однажды буквы решили сыграть в прятки. Выпало водить шипящим, остальные побежали прятаться. Сидят гласные буквы, ждут когда их найдут. Шипящие во все щели заглянули – многих нашли. Вот только не смогли найти гласные Ы, Ю, Я. 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  <a:p>
            <a:pPr/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  <a:p>
            <a:pPr/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66" name="Picture 4" descr="http://s5.postimg.org/ux9bzt21z/image.png"/>
          <p:cNvPicPr/>
          <p:nvPr/>
        </p:nvPicPr>
        <p:blipFill>
          <a:blip r:embed="rId1"/>
          <a:stretch/>
        </p:blipFill>
        <p:spPr>
          <a:xfrm>
            <a:off x="7164360" y="4111560"/>
            <a:ext cx="1320840" cy="1405080"/>
          </a:xfrm>
          <a:prstGeom prst="rect">
            <a:avLst/>
          </a:prstGeom>
          <a:ln>
            <a:noFill/>
          </a:ln>
        </p:spPr>
      </p:pic>
      <p:pic>
        <p:nvPicPr>
          <p:cNvPr id="167" name="Picture 6" descr="http://img-fotki.yandex.ru/get/4809/milkamilkina.1b5/0_9e920_3740232a_XL.jpg"/>
          <p:cNvPicPr/>
          <p:nvPr/>
        </p:nvPicPr>
        <p:blipFill>
          <a:blip r:embed="rId2"/>
          <a:stretch/>
        </p:blipFill>
        <p:spPr>
          <a:xfrm>
            <a:off x="5911920" y="5657760"/>
            <a:ext cx="1589040" cy="1200240"/>
          </a:xfrm>
          <a:prstGeom prst="rect">
            <a:avLst/>
          </a:prstGeom>
          <a:ln>
            <a:noFill/>
          </a:ln>
        </p:spPr>
      </p:pic>
      <p:pic>
        <p:nvPicPr>
          <p:cNvPr id="168" name="Picture 8" descr="http://ventanaokna.ru/files/userfiles/bykba-8.png"/>
          <p:cNvPicPr/>
          <p:nvPr/>
        </p:nvPicPr>
        <p:blipFill>
          <a:blip r:embed="rId3"/>
          <a:stretch/>
        </p:blipFill>
        <p:spPr>
          <a:xfrm>
            <a:off x="7524720" y="4838760"/>
            <a:ext cx="1461960" cy="1941480"/>
          </a:xfrm>
          <a:prstGeom prst="rect">
            <a:avLst/>
          </a:prstGeom>
          <a:ln>
            <a:noFill/>
          </a:ln>
        </p:spPr>
      </p:pic>
      <p:pic>
        <p:nvPicPr>
          <p:cNvPr id="169" name="Picture 10" descr="http://www.proza.ru/pics/2012/09/25/1914.gif"/>
          <p:cNvPicPr/>
          <p:nvPr/>
        </p:nvPicPr>
        <p:blipFill>
          <a:blip r:embed="rId4"/>
          <a:stretch/>
        </p:blipFill>
        <p:spPr>
          <a:xfrm>
            <a:off x="5865840" y="1484280"/>
            <a:ext cx="3243240" cy="2736720"/>
          </a:xfrm>
          <a:prstGeom prst="rect">
            <a:avLst/>
          </a:prstGeom>
          <a:ln>
            <a:noFill/>
          </a:ln>
        </p:spPr>
      </p:pic>
      <p:pic>
        <p:nvPicPr>
          <p:cNvPr id="170" name="Picture 16" descr="http://img-fotki.yandex.ru/get/4516/svetlera.4c4/0_68ceb_c0523558_L.jpg"/>
          <p:cNvPicPr/>
          <p:nvPr/>
        </p:nvPicPr>
        <p:blipFill>
          <a:blip r:embed="rId5"/>
          <a:stretch/>
        </p:blipFill>
        <p:spPr>
          <a:xfrm>
            <a:off x="7834320" y="1125360"/>
            <a:ext cx="1378080" cy="1384560"/>
          </a:xfrm>
          <a:prstGeom prst="rect">
            <a:avLst/>
          </a:prstGeom>
          <a:ln>
            <a:noFill/>
          </a:ln>
        </p:spPr>
      </p:pic>
      <p:pic>
        <p:nvPicPr>
          <p:cNvPr id="171" name="Picture 18" descr="http://img0.liveinternet.ru/images/attach/c/4/82/20/82020104_large_T.png"/>
          <p:cNvPicPr/>
          <p:nvPr/>
        </p:nvPicPr>
        <p:blipFill>
          <a:blip r:embed="rId6"/>
          <a:stretch/>
        </p:blipFill>
        <p:spPr>
          <a:xfrm>
            <a:off x="5940360" y="4365720"/>
            <a:ext cx="1324080" cy="132552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cap="sq"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TextShape 2"/>
          <p:cNvSpPr txBox="1"/>
          <p:nvPr/>
        </p:nvSpPr>
        <p:spPr>
          <a:xfrm>
            <a:off x="685440" y="151920"/>
            <a:ext cx="6870600" cy="1600200"/>
          </a:xfrm>
          <a:prstGeom prst="rect">
            <a:avLst/>
          </a:prstGeom>
          <a:noFill/>
          <a:ln cap="sq" w="76320">
            <a:solidFill>
              <a:srgbClr val="ffff00"/>
            </a:solidFill>
            <a:miter/>
          </a:ln>
        </p:spPr>
        <p:txBody>
          <a:bodyPr anchor="b">
            <a:noAutofit/>
          </a:bodyPr>
          <a:p>
            <a:pPr algn="ctr"/>
            <a:r>
              <a:rPr b="1" i="1" lang="ru-RU" sz="3200" spc="-1" strike="noStrike">
                <a:solidFill>
                  <a:srgbClr val="ffff00"/>
                </a:solidFill>
                <a:latin typeface="Comic Sans MS"/>
              </a:rPr>
              <a:t>СКАЗКА (продолжение)</a:t>
            </a:r>
            <a:br/>
            <a:r>
              <a:rPr b="1" i="1" lang="ru-RU" sz="3200" spc="-1" strike="noStrike">
                <a:solidFill>
                  <a:srgbClr val="ffff00"/>
                </a:solidFill>
                <a:latin typeface="Comic Sans MS"/>
              </a:rPr>
              <a:t>Почему «жи» и «ши» пишутся с буквой И?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24000" y="1700280"/>
            <a:ext cx="5319720" cy="5157720"/>
          </a:xfrm>
          <a:prstGeom prst="rect">
            <a:avLst/>
          </a:prstGeom>
          <a:solidFill>
            <a:srgbClr val="ffff00"/>
          </a:solidFill>
          <a:ln cap="sq"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0" i="1" lang="ru-RU" sz="2400" spc="-1" strike="noStrike">
                <a:solidFill>
                  <a:srgbClr val="000000"/>
                </a:solidFill>
                <a:latin typeface="Comic Sans MS"/>
              </a:rPr>
              <a:t>Искали, с ног сбились, усталые и голодные поздно вечером возвращались они домой. Вдруг видят: сидят гласные Ы, Ю, Я, пьют чай с пряниками и смотрят телевизор. Обиделись шипящие – и с тех пор дружба у них врозь. Никогда не стоят они больше рядом с гласными Ы, Ю, Я, а дружат только с И, А, У. Так в русском языке появились сочетания ЧА – ЩА, ЧУ – ЩУ,  ЖИ – ШИ.</a:t>
            </a:r>
            <a:endParaRPr b="0" lang="en-US" sz="24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75" name="Picture 2" descr="http://img-fotki.yandex.ru/get/4403/milkamilkina.1b5/0_9e90b_e885f6c2_XL.jpg"/>
          <p:cNvPicPr/>
          <p:nvPr/>
        </p:nvPicPr>
        <p:blipFill>
          <a:blip r:embed="rId1"/>
          <a:stretch/>
        </p:blipFill>
        <p:spPr>
          <a:xfrm>
            <a:off x="5560920" y="1557360"/>
            <a:ext cx="2519280" cy="1727280"/>
          </a:xfrm>
          <a:prstGeom prst="rect">
            <a:avLst/>
          </a:prstGeom>
          <a:ln>
            <a:noFill/>
          </a:ln>
        </p:spPr>
      </p:pic>
      <p:pic>
        <p:nvPicPr>
          <p:cNvPr id="176" name="Picture 4" descr="http://img-fotki.yandex.ru/get/5805/milkamilkina.1b5/0_9e90d_f694d529_XL.jpg"/>
          <p:cNvPicPr/>
          <p:nvPr/>
        </p:nvPicPr>
        <p:blipFill>
          <a:blip r:embed="rId2"/>
          <a:stretch/>
        </p:blipFill>
        <p:spPr>
          <a:xfrm>
            <a:off x="6948360" y="2997360"/>
            <a:ext cx="2419560" cy="2100240"/>
          </a:xfrm>
          <a:prstGeom prst="rect">
            <a:avLst/>
          </a:prstGeom>
          <a:ln>
            <a:noFill/>
          </a:ln>
        </p:spPr>
      </p:pic>
      <p:pic>
        <p:nvPicPr>
          <p:cNvPr id="177" name="Picture 6" descr="http://img-fotki.yandex.ru/get/5803/valenta-mog.bb/0_675cd_2ef64d02_L.jpg"/>
          <p:cNvPicPr/>
          <p:nvPr/>
        </p:nvPicPr>
        <p:blipFill>
          <a:blip r:embed="rId3"/>
          <a:stretch/>
        </p:blipFill>
        <p:spPr>
          <a:xfrm>
            <a:off x="5433840" y="3645000"/>
            <a:ext cx="3098880" cy="321300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cap="sq"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Shape 2"/>
          <p:cNvSpPr txBox="1"/>
          <p:nvPr/>
        </p:nvSpPr>
        <p:spPr>
          <a:xfrm>
            <a:off x="2268360" y="274320"/>
            <a:ext cx="4607280" cy="850680"/>
          </a:xfrm>
          <a:prstGeom prst="rect">
            <a:avLst/>
          </a:prstGeom>
          <a:noFill/>
          <a:ln cap="sq" w="76320">
            <a:solidFill>
              <a:srgbClr val="ffff00"/>
            </a:solidFill>
            <a:miter/>
          </a:ln>
        </p:spPr>
        <p:txBody>
          <a:bodyPr anchor="b">
            <a:noAutofit/>
          </a:bodyPr>
          <a:p>
            <a:pPr algn="ctr"/>
            <a:r>
              <a:rPr b="1" i="1" lang="ru-RU" sz="3600" spc="-1" strike="noStrike">
                <a:solidFill>
                  <a:srgbClr val="ffff00"/>
                </a:solidFill>
                <a:latin typeface="Comic Sans MS"/>
              </a:rPr>
              <a:t>ЗАПОМНИ!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062000" y="1268280"/>
            <a:ext cx="7020000" cy="3446640"/>
          </a:xfrm>
          <a:prstGeom prst="rect">
            <a:avLst/>
          </a:prstGeom>
          <a:solidFill>
            <a:srgbClr val="ffff00"/>
          </a:solidFill>
          <a:ln cap="sq"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ЖИ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Comic Sans MS"/>
              </a:rPr>
              <a:t>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ШИ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такие слоги,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/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Что всегда к ребятам строги.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  <a:p>
            <a:pPr/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ЖИ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ru-RU" sz="3600" spc="-1" strike="noStrike">
                <a:solidFill>
                  <a:srgbClr val="000000"/>
                </a:solidFill>
                <a:latin typeface="Comic Sans MS"/>
              </a:rPr>
              <a:t>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ШИ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, </a:t>
            </a:r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ЖИ </a:t>
            </a:r>
            <a:r>
              <a:rPr b="1" lang="ru-RU" sz="3600" spc="-1" strike="noStrike">
                <a:solidFill>
                  <a:srgbClr val="000000"/>
                </a:solidFill>
                <a:latin typeface="Comic Sans MS"/>
              </a:rPr>
              <a:t>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400" spc="-1" strike="noStrike">
              <a:solidFill>
                <a:srgbClr val="000000"/>
              </a:solidFill>
              <a:latin typeface="Comic Sans MS"/>
            </a:endParaRPr>
          </a:p>
          <a:p>
            <a:pPr/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Только с </a:t>
            </a:r>
            <a:r>
              <a:rPr b="1" lang="ru-RU" sz="4400" spc="-1" strike="noStrike">
                <a:solidFill>
                  <a:srgbClr val="ff0000"/>
                </a:solidFill>
                <a:latin typeface="Comic Sans MS"/>
              </a:rPr>
              <a:t>И</a:t>
            </a:r>
            <a:r>
              <a:rPr b="1" lang="ru-RU" sz="3200" spc="-1" strike="noStrike">
                <a:solidFill>
                  <a:srgbClr val="000000"/>
                </a:solidFill>
                <a:latin typeface="Comic Sans MS"/>
              </a:rPr>
              <a:t> всегда пиши!</a:t>
            </a:r>
            <a:endParaRPr b="0" lang="en-US" sz="32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81" name="Picture 4" descr="http://img10.proshkolu.ru/content/media/pic/std/4000000/3172000/3171685-c183528255c7392c.png"/>
          <p:cNvPicPr/>
          <p:nvPr/>
        </p:nvPicPr>
        <p:blipFill>
          <a:blip r:embed="rId1"/>
          <a:stretch/>
        </p:blipFill>
        <p:spPr>
          <a:xfrm>
            <a:off x="1979640" y="4076640"/>
            <a:ext cx="5113440" cy="275580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TextShape 2"/>
          <p:cNvSpPr txBox="1"/>
          <p:nvPr/>
        </p:nvSpPr>
        <p:spPr>
          <a:xfrm>
            <a:off x="900000" y="189000"/>
            <a:ext cx="6870960" cy="699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/>
            <a:r>
              <a:rPr b="0" lang="ru-RU" sz="4000" spc="-1" strike="noStrike">
                <a:solidFill>
                  <a:srgbClr val="000000"/>
                </a:solidFill>
                <a:latin typeface="Comic Sans MS"/>
              </a:rPr>
              <a:t>Работа в группах.</a:t>
            </a:r>
            <a:endParaRPr b="0" lang="en-US" sz="40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178920" y="1196640"/>
            <a:ext cx="7696440" cy="1600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0000"/>
          </a:bodyPr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Группа 1.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Задание. Подчеркните слова с сочетанием </a:t>
            </a: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жи. 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Жирафы, шины и моржи,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Шиповник и карандаши,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Кружить, служить, дружить и жить,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Спешить, смешить, шипеть и шить.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Группа 2. 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Задание. Подчеркните слова с сочетанием </a:t>
            </a: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ши.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Жирафы, шины и моржи,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Шиповник и карандаши,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Кружить, служить, дружить и жить,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Спешить, смешить, шипеть и шить. </a:t>
            </a: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  <a:p>
            <a:pPr marL="342720" indent="-342720"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85" name="Picture 5" descr="Картинка 2 из 169422"/>
          <p:cNvPicPr/>
          <p:nvPr/>
        </p:nvPicPr>
        <p:blipFill>
          <a:blip r:embed="rId1"/>
          <a:stretch/>
        </p:blipFill>
        <p:spPr>
          <a:xfrm>
            <a:off x="6084720" y="2781360"/>
            <a:ext cx="2678400" cy="391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" dur="5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3" dur="500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8" dur="500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" dur="500"/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8" dur="500"/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556080" y="6248520"/>
            <a:ext cx="28954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"/>
          <p:cNvSpPr/>
          <p:nvPr/>
        </p:nvSpPr>
        <p:spPr>
          <a:xfrm>
            <a:off x="2484360" y="476280"/>
            <a:ext cx="4176720" cy="647640"/>
          </a:xfrm>
          <a:custGeom>
            <a:avLst/>
            <a:gdLst/>
            <a:ahLst/>
            <a:rect l="0" t="0" r="r" b="b"/>
            <a:pathLst>
              <a:path w="11604" h="1801">
                <a:moveTo>
                  <a:pt x="0" y="0"/>
                </a:moveTo>
                <a:lnTo>
                  <a:pt x="11603" y="0"/>
                </a:lnTo>
                <a:moveTo>
                  <a:pt x="0" y="1800"/>
                </a:moveTo>
                <a:lnTo>
                  <a:pt x="11603" y="1800"/>
                </a:lnTo>
              </a:path>
            </a:pathLst>
          </a:custGeom>
          <a:blipFill rotWithShape="0">
            <a:blip r:embed="rId1"/>
            <a:stretch>
              <a:fillRect/>
            </a:stretch>
          </a:blipFill>
          <a:ln cap="sq" w="19080">
            <a:solidFill>
              <a:srgbClr val="ffffff"/>
            </a:solidFill>
            <a:miter/>
          </a:ln>
          <a:effectLst>
            <a:outerShdw dist="107932" dir="18900000">
              <a:srgbClr val="6666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Ctr="1">
            <a:noAutofit/>
          </a:bodyPr>
          <a:p>
            <a:pPr/>
            <a:r>
              <a:rPr b="1" lang="en-US" sz="1800" spc="1" strike="noStrike">
                <a:solidFill>
                  <a:srgbClr val="000000"/>
                </a:solidFill>
                <a:latin typeface="Impact"/>
              </a:rPr>
              <a:t>Физминутка</a:t>
            </a:r>
            <a:endParaRPr b="1" lang="en-US" sz="1800" spc="1" strike="noStrike">
              <a:solidFill>
                <a:srgbClr val="000000"/>
              </a:solidFill>
              <a:latin typeface="Impact"/>
              <a:ea typeface="Impact"/>
            </a:endParaRPr>
          </a:p>
        </p:txBody>
      </p:sp>
      <p:pic>
        <p:nvPicPr>
          <p:cNvPr id="188" name="Picture 8" descr="google-panda-kick"/>
          <p:cNvPicPr/>
          <p:nvPr/>
        </p:nvPicPr>
        <p:blipFill>
          <a:blip r:embed="rId2"/>
          <a:srcRect l="9169" t="0" r="12200" b="0"/>
          <a:stretch/>
        </p:blipFill>
        <p:spPr>
          <a:xfrm>
            <a:off x="6156360" y="3933720"/>
            <a:ext cx="2276280" cy="243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cap="sq"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TextShape 2"/>
          <p:cNvSpPr txBox="1"/>
          <p:nvPr/>
        </p:nvSpPr>
        <p:spPr>
          <a:xfrm>
            <a:off x="685440" y="151920"/>
            <a:ext cx="6870600" cy="1600200"/>
          </a:xfrm>
          <a:prstGeom prst="rect">
            <a:avLst/>
          </a:prstGeom>
          <a:noFill/>
          <a:ln cap="sq" w="76320">
            <a:solidFill>
              <a:srgbClr val="ffff00"/>
            </a:solidFill>
            <a:miter/>
          </a:ln>
        </p:spPr>
        <p:txBody>
          <a:bodyPr anchor="b">
            <a:noAutofit/>
          </a:bodyPr>
          <a:p>
            <a:pPr algn="ctr"/>
            <a:r>
              <a:rPr b="1" i="1" lang="ru-RU" sz="3600" spc="-1" strike="noStrike">
                <a:solidFill>
                  <a:srgbClr val="ffff00"/>
                </a:solidFill>
                <a:latin typeface="Comic Sans MS"/>
              </a:rPr>
              <a:t>ПИШИ ПРАВИЛЬНО!</a:t>
            </a:r>
            <a:br/>
            <a:r>
              <a:rPr b="1" i="1" lang="ru-RU" sz="3600" spc="-1" strike="noStrike">
                <a:solidFill>
                  <a:srgbClr val="ffff00"/>
                </a:solidFill>
                <a:latin typeface="Comic Sans MS"/>
              </a:rPr>
              <a:t>Добавь нужный слог.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214200" y="1643040"/>
            <a:ext cx="8425080" cy="4968720"/>
          </a:xfrm>
          <a:prstGeom prst="rect">
            <a:avLst/>
          </a:prstGeom>
          <a:solidFill>
            <a:srgbClr val="ffff00"/>
          </a:solidFill>
          <a:ln cap="sq"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Picture 2" descr="C:\Users\Надежда\Desktop\к уроку рус. яз\калоши0.jpg"/>
          <p:cNvPicPr/>
          <p:nvPr/>
        </p:nvPicPr>
        <p:blipFill>
          <a:blip r:embed="rId1"/>
          <a:stretch/>
        </p:blipFill>
        <p:spPr>
          <a:xfrm>
            <a:off x="468360" y="1866960"/>
            <a:ext cx="2482920" cy="173808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285840" y="3357720"/>
            <a:ext cx="171432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кало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1547640" y="6012000"/>
            <a:ext cx="10112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195" name="Picture 6" descr="C:\Users\Надежда\Desktop\к уроку рус. яз\кам0.jpg"/>
          <p:cNvPicPr/>
          <p:nvPr/>
        </p:nvPicPr>
        <p:blipFill>
          <a:blip r:embed="rId2"/>
          <a:stretch/>
        </p:blipFill>
        <p:spPr>
          <a:xfrm>
            <a:off x="5916600" y="1876320"/>
            <a:ext cx="2422440" cy="1739880"/>
          </a:xfrm>
          <a:prstGeom prst="rect">
            <a:avLst/>
          </a:prstGeom>
          <a:ln>
            <a:noFill/>
          </a:ln>
        </p:spPr>
      </p:pic>
      <p:pic>
        <p:nvPicPr>
          <p:cNvPr id="196" name="Picture 9" descr="C:\Users\Надежда\Desktop\к уроку рус. яз\КАР4.jpg"/>
          <p:cNvPicPr/>
          <p:nvPr/>
        </p:nvPicPr>
        <p:blipFill>
          <a:blip r:embed="rId3"/>
          <a:stretch/>
        </p:blipFill>
        <p:spPr>
          <a:xfrm>
            <a:off x="3146400" y="4205160"/>
            <a:ext cx="2552760" cy="1816200"/>
          </a:xfrm>
          <a:prstGeom prst="rect">
            <a:avLst/>
          </a:prstGeom>
          <a:ln>
            <a:noFill/>
          </a:ln>
        </p:spPr>
      </p:pic>
      <p:pic>
        <p:nvPicPr>
          <p:cNvPr id="197" name="Picture 12" descr="C:\Users\Надежда\Desktop\к уроку рус. яз\ЛУЖ2.jpg"/>
          <p:cNvPicPr/>
          <p:nvPr/>
        </p:nvPicPr>
        <p:blipFill>
          <a:blip r:embed="rId4"/>
          <a:srcRect l="2675" t="5947" r="2507" b="4719"/>
          <a:stretch/>
        </p:blipFill>
        <p:spPr>
          <a:xfrm>
            <a:off x="468360" y="4205160"/>
            <a:ext cx="2482920" cy="1816200"/>
          </a:xfrm>
          <a:prstGeom prst="rect">
            <a:avLst/>
          </a:prstGeom>
          <a:ln>
            <a:noFill/>
          </a:ln>
        </p:spPr>
      </p:pic>
      <p:pic>
        <p:nvPicPr>
          <p:cNvPr id="198" name="Picture 17" descr="C:\Users\Надежда\Desktop\к уроку рус. яз\МОРЖИ11.jpg"/>
          <p:cNvPicPr/>
          <p:nvPr/>
        </p:nvPicPr>
        <p:blipFill>
          <a:blip r:embed="rId5"/>
          <a:stretch/>
        </p:blipFill>
        <p:spPr>
          <a:xfrm>
            <a:off x="3132000" y="1870200"/>
            <a:ext cx="2567160" cy="1734840"/>
          </a:xfrm>
          <a:prstGeom prst="rect">
            <a:avLst/>
          </a:prstGeom>
          <a:ln>
            <a:noFill/>
          </a:ln>
        </p:spPr>
      </p:pic>
      <p:pic>
        <p:nvPicPr>
          <p:cNvPr id="199" name="Picture 19" descr="C:\Users\Надежда\Desktop\к уроку рус. яз\ножи8.jpg"/>
          <p:cNvPicPr/>
          <p:nvPr/>
        </p:nvPicPr>
        <p:blipFill>
          <a:blip r:embed="rId6"/>
          <a:srcRect l="4518" t="5036" r="10385" b="6199"/>
          <a:stretch/>
        </p:blipFill>
        <p:spPr>
          <a:xfrm>
            <a:off x="5916600" y="4205160"/>
            <a:ext cx="2422440" cy="1816200"/>
          </a:xfrm>
          <a:prstGeom prst="rect">
            <a:avLst/>
          </a:prstGeom>
          <a:ln>
            <a:noFill/>
          </a:ln>
        </p:spPr>
      </p:pic>
      <p:sp>
        <p:nvSpPr>
          <p:cNvPr id="200" name="CustomShape 6"/>
          <p:cNvSpPr/>
          <p:nvPr/>
        </p:nvSpPr>
        <p:spPr>
          <a:xfrm>
            <a:off x="3203640" y="3573360"/>
            <a:ext cx="14396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мор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1" name="CustomShape 7"/>
          <p:cNvSpPr/>
          <p:nvPr/>
        </p:nvSpPr>
        <p:spPr>
          <a:xfrm>
            <a:off x="4351320" y="3573360"/>
            <a:ext cx="101268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5786280" y="3573360"/>
            <a:ext cx="17384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камы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7286760" y="3573360"/>
            <a:ext cx="114300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4" name="CustomShape 10"/>
          <p:cNvSpPr/>
          <p:nvPr/>
        </p:nvSpPr>
        <p:spPr>
          <a:xfrm>
            <a:off x="611280" y="6021360"/>
            <a:ext cx="14396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лу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5" name="CustomShape 11"/>
          <p:cNvSpPr/>
          <p:nvPr/>
        </p:nvSpPr>
        <p:spPr>
          <a:xfrm>
            <a:off x="4932360" y="6012000"/>
            <a:ext cx="10796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6" name="CustomShape 12"/>
          <p:cNvSpPr/>
          <p:nvPr/>
        </p:nvSpPr>
        <p:spPr>
          <a:xfrm>
            <a:off x="2843280" y="6021360"/>
            <a:ext cx="241308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каранда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7" name="CustomShape 13"/>
          <p:cNvSpPr/>
          <p:nvPr/>
        </p:nvSpPr>
        <p:spPr>
          <a:xfrm>
            <a:off x="7093080" y="6012000"/>
            <a:ext cx="101124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жи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8" name="CustomShape 14"/>
          <p:cNvSpPr/>
          <p:nvPr/>
        </p:nvSpPr>
        <p:spPr>
          <a:xfrm>
            <a:off x="6372360" y="6021360"/>
            <a:ext cx="93168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/>
            <a:r>
              <a:rPr b="1" lang="ru-RU" sz="4400" spc="-1" strike="noStrike">
                <a:solidFill>
                  <a:srgbClr val="000000"/>
                </a:solidFill>
                <a:latin typeface="Comic Sans MS"/>
              </a:rPr>
              <a:t>но</a:t>
            </a:r>
            <a:r>
              <a:rPr b="1" lang="ru-RU" sz="3600" spc="-1" strike="noStrike">
                <a:solidFill>
                  <a:srgbClr val="ffff00"/>
                </a:solidFill>
                <a:latin typeface="Comic Sans MS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209" name="CustomShape 15"/>
          <p:cNvSpPr/>
          <p:nvPr/>
        </p:nvSpPr>
        <p:spPr>
          <a:xfrm>
            <a:off x="1500120" y="3429000"/>
            <a:ext cx="13478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/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 </a:t>
            </a:r>
            <a:r>
              <a:rPr b="1" lang="ru-RU" sz="4800" spc="-1" strike="noStrike">
                <a:solidFill>
                  <a:srgbClr val="ff0000"/>
                </a:solidFill>
                <a:latin typeface="Comic Sans MS"/>
              </a:rPr>
              <a:t>ши</a:t>
            </a:r>
            <a:endParaRPr b="0" lang="en-US" sz="4800" spc="-1" strike="noStrike">
              <a:solidFill>
                <a:srgbClr val="000000"/>
              </a:solidFill>
              <a:latin typeface="Comic Sans MS"/>
            </a:endParaRPr>
          </a:p>
        </p:txBody>
      </p:sp>
    </p:spTree>
  </p:cSld>
  <p:transition spd="slow">
    <p:circle/>
  </p:transition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Application>LibreOffice/6.3.3.2$Linux_X86_64 LibreOffice_project/a64200df03143b798afd1ec74a12ab50359878ed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2012-01-24T11:23:56Z</dcterms:created>
  <dc:creator>Смолик</dc:creator>
  <dc:description/>
  <dc:language>en-US</dc:language>
  <cp:lastModifiedBy>2</cp:lastModifiedBy>
  <dcterms:modified xsi:type="dcterms:W3CDTF">2017-02-27T08:13:42Z</dcterms:modified>
  <cp:revision>26</cp:revision>
  <dc:subject/>
  <dc:title>Слайд 1</dc:title>
</cp:coreProperties>
</file>