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60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80" d="100"/>
          <a:sy n="80" d="100"/>
        </p:scale>
        <p:origin x="-1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8283-C39A-4ECC-99D4-8B5391FB0D88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DAAA-DAAF-4E72-8016-EA47B06F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6589-D224-4FCA-8BFE-02603B56A801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3B93-318A-476C-8331-6833799B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КНЯГИНЯ ОЛЬГА</a:t>
            </a:r>
            <a:endParaRPr lang="ru-RU" dirty="0"/>
          </a:p>
        </p:txBody>
      </p:sp>
      <p:pic>
        <p:nvPicPr>
          <p:cNvPr id="1026" name="Picture 2" descr="C:\Users\User\Desktop\загрузки с электронки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1357298"/>
            <a:ext cx="4643470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1285852" y="6143644"/>
            <a:ext cx="7858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9252" y="6515236"/>
            <a:ext cx="64790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857892"/>
            <a:ext cx="8215370" cy="338554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Авт.Учитель истории и обществознания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«Кулаковская СОШ» Грязнова Т.Я.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кару Ольга придумала для этих людей? Кто они?</a:t>
            </a:r>
            <a:endParaRPr lang="ru-RU" dirty="0"/>
          </a:p>
        </p:txBody>
      </p:sp>
      <p:pic>
        <p:nvPicPr>
          <p:cNvPr id="3074" name="Picture 2" descr="C:\Users\User\Desktop\загрузки с электронки\800x600_vbOz14F31hAn0Zb03bYM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8437"/>
          <a:stretch>
            <a:fillRect/>
          </a:stretch>
        </p:blipFill>
        <p:spPr bwMode="auto">
          <a:xfrm>
            <a:off x="762000" y="2243930"/>
            <a:ext cx="7096148" cy="432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 за </a:t>
            </a:r>
            <a:r>
              <a:rPr lang="ru-RU" dirty="0" err="1" smtClean="0"/>
              <a:t>сорбытие</a:t>
            </a:r>
            <a:r>
              <a:rPr lang="ru-RU" dirty="0" smtClean="0"/>
              <a:t> изображено и каким по счёту оно было?</a:t>
            </a:r>
            <a:endParaRPr lang="ru-RU" dirty="0"/>
          </a:p>
        </p:txBody>
      </p:sp>
      <p:pic>
        <p:nvPicPr>
          <p:cNvPr id="4098" name="Picture 2" descr="C:\Users\User\Desktop\загрузки с электронки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4386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Какому событию посвящается эта иллюстрация?</a:t>
            </a:r>
            <a:endParaRPr lang="ru-RU" dirty="0"/>
          </a:p>
        </p:txBody>
      </p:sp>
      <p:pic>
        <p:nvPicPr>
          <p:cNvPr id="5122" name="Picture 2" descr="C:\Users\User\Desktop\загрузки с электронки\1418108323_1219949376 (1).jpg"/>
          <p:cNvPicPr>
            <a:picLocks noChangeAspect="1" noChangeArrowheads="1"/>
          </p:cNvPicPr>
          <p:nvPr/>
        </p:nvPicPr>
        <p:blipFill>
          <a:blip r:embed="rId2"/>
          <a:srcRect t="60417" b="29166"/>
          <a:stretch>
            <a:fillRect/>
          </a:stretch>
        </p:blipFill>
        <p:spPr bwMode="auto">
          <a:xfrm>
            <a:off x="571472" y="1714488"/>
            <a:ext cx="764386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что за событие изображено на двух иллюстрациях?</a:t>
            </a:r>
            <a:endParaRPr lang="ru-RU" dirty="0"/>
          </a:p>
        </p:txBody>
      </p:sp>
      <p:pic>
        <p:nvPicPr>
          <p:cNvPr id="6146" name="Picture 2" descr="C:\Users\User\Desktop\загрузки с электронки\0016-016-Trizna-po-Olegu.jpg"/>
          <p:cNvPicPr>
            <a:picLocks noChangeAspect="1" noChangeArrowheads="1"/>
          </p:cNvPicPr>
          <p:nvPr/>
        </p:nvPicPr>
        <p:blipFill>
          <a:blip r:embed="rId2"/>
          <a:srcRect l="2027" t="6757" r="2703" b="6756"/>
          <a:stretch>
            <a:fillRect/>
          </a:stretch>
        </p:blipFill>
        <p:spPr bwMode="auto">
          <a:xfrm>
            <a:off x="4286248" y="3357562"/>
            <a:ext cx="4616681" cy="3143272"/>
          </a:xfrm>
          <a:prstGeom prst="rect">
            <a:avLst/>
          </a:prstGeom>
          <a:noFill/>
        </p:spPr>
      </p:pic>
      <p:pic>
        <p:nvPicPr>
          <p:cNvPr id="6148" name="Picture 4" descr="https://worladme.files.wordpress.com/2016/06/olga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714744" cy="413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КРЕЩЕНИЕ ОЛЬГИ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500" dirty="0" smtClean="0"/>
              <a:t>Можно  ли назвать поведение Ольги нормальным для женщины?</a:t>
            </a:r>
          </a:p>
          <a:p>
            <a:r>
              <a:rPr lang="ru-RU" sz="4500" dirty="0" smtClean="0"/>
              <a:t>Что означает принцип «око за око»?</a:t>
            </a:r>
          </a:p>
          <a:p>
            <a:r>
              <a:rPr lang="ru-RU" sz="4500" dirty="0" smtClean="0"/>
              <a:t>Как вы думаете, а могла ли Ольга поступить иначе?</a:t>
            </a:r>
          </a:p>
          <a:p>
            <a:endParaRPr lang="ru-RU" sz="4500" dirty="0" smtClean="0"/>
          </a:p>
          <a:p>
            <a:r>
              <a:rPr lang="ru-RU" sz="4500" dirty="0" smtClean="0"/>
              <a:t>Какие </a:t>
            </a:r>
            <a:r>
              <a:rPr lang="ru-RU" sz="4500" dirty="0" smtClean="0"/>
              <a:t>чувства испытывала княгиня во время мести? А после нее, спустя некоторое время?</a:t>
            </a:r>
          </a:p>
          <a:p>
            <a:r>
              <a:rPr lang="ru-RU" sz="4500" dirty="0" smtClean="0"/>
              <a:t>На одной чаше весов оказывается одна жизнь </a:t>
            </a:r>
            <a:r>
              <a:rPr lang="ru-RU" sz="4500" i="1" dirty="0" smtClean="0"/>
              <a:t>(чья?),</a:t>
            </a:r>
            <a:r>
              <a:rPr lang="ru-RU" sz="4500" dirty="0" smtClean="0"/>
              <a:t> на другой — тысячи жизней </a:t>
            </a:r>
            <a:r>
              <a:rPr lang="ru-RU" sz="4500" i="1" dirty="0" smtClean="0"/>
              <a:t>(чьих?).</a:t>
            </a:r>
            <a:endParaRPr lang="ru-RU" sz="4500" dirty="0" smtClean="0"/>
          </a:p>
          <a:p>
            <a:r>
              <a:rPr lang="ru-RU" sz="4500" dirty="0" smtClean="0"/>
              <a:t>Месть для Ольги явилась страшным нравственным испытанием. Никто из окружения не упрекнул ее в жестокости, только собственная совесть. Может быть, поэтому она так старается навести в стране </a:t>
            </a:r>
            <a:r>
              <a:rPr lang="ru-RU" sz="4500" dirty="0" smtClean="0"/>
              <a:t>порядок</a:t>
            </a:r>
            <a:r>
              <a:rPr lang="ru-RU" sz="4500" dirty="0" smtClean="0"/>
              <a:t>. Искореняет междоусобные войны, устанавливает «уроки» (строго определенный размер дани).</a:t>
            </a:r>
          </a:p>
          <a:p>
            <a:r>
              <a:rPr lang="ru-RU" sz="4500" dirty="0" smtClean="0"/>
              <a:t>Но и этого ей оказалось мало. Спустя 9 лет она первой принимает на Руси христианство, ее крестным отцом был сам византийский </a:t>
            </a:r>
            <a:r>
              <a:rPr lang="ru-RU" sz="4500" dirty="0" smtClean="0"/>
              <a:t>император</a:t>
            </a:r>
            <a:r>
              <a:rPr lang="ru-RU" sz="4500" dirty="0" smtClean="0"/>
              <a:t>. До конца жизни она вымаливает прощение.</a:t>
            </a:r>
          </a:p>
          <a:p>
            <a:endParaRPr lang="ru-RU" sz="45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ÑÐµÑÐµÐ½Ð¸Ðµ ÐÐ»ÑÐ³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78608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Дать развернутый письменный ответ на вопрос:</a:t>
            </a:r>
          </a:p>
          <a:p>
            <a:r>
              <a:rPr lang="ru-RU" dirty="0" smtClean="0"/>
              <a:t>Согласны ли Вы с высказыванием Н.М.Карамзина о княгине Ольге:«Предание нарекло Ольгу Хитрою, церковь Святою, история Мудрою</a:t>
            </a:r>
            <a:r>
              <a:rPr lang="ru-RU" dirty="0" smtClean="0"/>
              <a:t>»?</a:t>
            </a:r>
          </a:p>
          <a:p>
            <a:r>
              <a:rPr lang="ru-RU" dirty="0" smtClean="0"/>
              <a:t>Составить </a:t>
            </a:r>
            <a:r>
              <a:rPr lang="ru-RU" dirty="0" err="1" smtClean="0"/>
              <a:t>синквейн</a:t>
            </a:r>
            <a:r>
              <a:rPr lang="ru-RU" dirty="0" smtClean="0"/>
              <a:t> к слову «МЕСТЬ»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Конспекты к интегрированным урокам под ред. </a:t>
            </a:r>
            <a:r>
              <a:rPr lang="ru-RU" dirty="0" err="1" smtClean="0"/>
              <a:t>А.Б.Малюшкина</a:t>
            </a:r>
            <a:r>
              <a:rPr lang="ru-RU" dirty="0" smtClean="0"/>
              <a:t> м;2003</a:t>
            </a:r>
          </a:p>
          <a:p>
            <a:r>
              <a:rPr lang="ru-RU" dirty="0" smtClean="0"/>
              <a:t>Методические рекомендации к книге для ученика «Вокруг - тебя мир…..» м;1999г</a:t>
            </a:r>
          </a:p>
          <a:p>
            <a:r>
              <a:rPr lang="ru-RU" dirty="0" smtClean="0"/>
              <a:t>Конспекты уроков для учителя истории 6-7 клО.Г.набатоваМ;2001г</a:t>
            </a:r>
          </a:p>
          <a:p>
            <a:r>
              <a:rPr lang="ru-RU" dirty="0" smtClean="0"/>
              <a:t>интернет  ресурсы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3050"/>
            <a:ext cx="8429684" cy="798496"/>
          </a:xfrm>
        </p:spPr>
        <p:txBody>
          <a:bodyPr>
            <a:normAutofit/>
          </a:bodyPr>
          <a:lstStyle/>
          <a:p>
            <a:r>
              <a:rPr lang="ru-RU" dirty="0" smtClean="0"/>
              <a:t>НЕВЕСТА ИГОРЯ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4294967295"/>
          </p:nvPr>
        </p:nvSpPr>
        <p:spPr>
          <a:xfrm>
            <a:off x="142844" y="1435100"/>
            <a:ext cx="4500594" cy="499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О </a:t>
            </a:r>
            <a:r>
              <a:rPr lang="ru-RU" sz="1400" dirty="0" smtClean="0"/>
              <a:t>происхождении Ольги известно немногое  </a:t>
            </a:r>
            <a:r>
              <a:rPr lang="ru-RU" sz="1400" dirty="0" smtClean="0"/>
              <a:t>сведения очень противоречивы. Возможно, что родом она была из Пскова, так как в «Повести временных лет» под 903 г. записано: </a:t>
            </a:r>
            <a:r>
              <a:rPr lang="ru-RU" sz="1400" i="1" dirty="0" smtClean="0"/>
              <a:t>«И привели ему жену из Пскова, именем Ольгу».</a:t>
            </a:r>
            <a:r>
              <a:rPr lang="ru-RU" sz="1400" dirty="0" smtClean="0"/>
              <a:t> </a:t>
            </a:r>
            <a:r>
              <a:rPr lang="ru-RU" sz="1400" dirty="0" smtClean="0"/>
              <a:t>Некоторые </a:t>
            </a:r>
            <a:r>
              <a:rPr lang="ru-RU" sz="1400" dirty="0" smtClean="0"/>
              <a:t>авторы предполагают, что Ольга происходила из </a:t>
            </a:r>
            <a:r>
              <a:rPr lang="ru-RU" sz="1400" dirty="0" smtClean="0"/>
              <a:t>полулегендарного </a:t>
            </a:r>
            <a:r>
              <a:rPr lang="ru-RU" sz="1400" dirty="0" smtClean="0"/>
              <a:t>новгородского рода Гостомысла, другие считают ее </a:t>
            </a:r>
            <a:r>
              <a:rPr lang="ru-RU" sz="1400" dirty="0" smtClean="0"/>
              <a:t>дочерью </a:t>
            </a:r>
            <a:r>
              <a:rPr lang="ru-RU" sz="1400" dirty="0" smtClean="0"/>
              <a:t>князя Олега, некоторые — простой крестьянкой. Так, Н.М. Карамзин утверждает, что </a:t>
            </a:r>
            <a:r>
              <a:rPr lang="ru-RU" sz="1400" i="1" dirty="0" smtClean="0"/>
              <a:t>«Ольга была варяжского </a:t>
            </a:r>
            <a:r>
              <a:rPr lang="ru-RU" sz="1400" i="1" dirty="0" smtClean="0"/>
              <a:t>простого </a:t>
            </a:r>
            <a:r>
              <a:rPr lang="ru-RU" sz="1400" i="1" dirty="0" smtClean="0"/>
              <a:t>роду, и жила в веси, именуемой </a:t>
            </a:r>
            <a:r>
              <a:rPr lang="ru-RU" sz="1400" i="1" dirty="0" err="1" smtClean="0"/>
              <a:t>Выбутскою</a:t>
            </a:r>
            <a:r>
              <a:rPr lang="ru-RU" sz="1400" i="1" dirty="0" smtClean="0"/>
              <a:t>, близ Пскова; что юный Игорь, приехав из Киева, увеселялся там, некогда, </a:t>
            </a:r>
            <a:r>
              <a:rPr lang="ru-RU" sz="1400" i="1" dirty="0" smtClean="0"/>
              <a:t>звериною </a:t>
            </a:r>
            <a:r>
              <a:rPr lang="ru-RU" sz="1400" i="1" dirty="0" smtClean="0"/>
              <a:t>ловлею; увидел Ольгу, говорил с нею, узнал ее разум, </a:t>
            </a:r>
            <a:r>
              <a:rPr lang="ru-RU" sz="1400" i="1" dirty="0" smtClean="0"/>
              <a:t>скромность</a:t>
            </a:r>
            <a:r>
              <a:rPr lang="ru-RU" sz="1400" i="1" dirty="0" smtClean="0"/>
              <a:t>, и предпочел сию любезную сельскую девицу всем другим невестам... Имя свое приняла она, кажется, от имени </a:t>
            </a:r>
            <a:r>
              <a:rPr lang="ru-RU" sz="1400" i="1" dirty="0" smtClean="0"/>
              <a:t>Олега  </a:t>
            </a:r>
            <a:r>
              <a:rPr lang="ru-RU" sz="1400" i="1" dirty="0" smtClean="0"/>
              <a:t>в знак дружбы его к сей достойной княгине, или в знак Игоревой к нему любви».</a:t>
            </a: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 smtClean="0"/>
              <a:t>общем, княгиня Ольга возникает в истории как невеста Игоря, полностью соответствуя древнему значению этого слова: «невеста» – та, что пришла невесть откуда.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500174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Первая встреча князя Игоря с Ольгой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bochkadiogena.ru/wp-content/uploads/2018/%D0%9C%D0%B0%D0%B9/31/%D0%BA%D0%B3%D0%BE%D0%BB/44.jpg"/>
          <p:cNvPicPr>
            <a:picLocks noChangeAspect="1" noChangeArrowheads="1"/>
          </p:cNvPicPr>
          <p:nvPr/>
        </p:nvPicPr>
        <p:blipFill>
          <a:blip r:embed="rId2"/>
          <a:srcRect l="2000" t="2980"/>
          <a:stretch>
            <a:fillRect/>
          </a:stretch>
        </p:blipFill>
        <p:spPr bwMode="auto">
          <a:xfrm>
            <a:off x="4572000" y="2500306"/>
            <a:ext cx="4357718" cy="275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ОЛЬГА ВСТЕЧАЕТ ТЕЛО ИГОРЯ</a:t>
            </a:r>
            <a:endParaRPr lang="ru-RU" dirty="0"/>
          </a:p>
        </p:txBody>
      </p:sp>
      <p:pic>
        <p:nvPicPr>
          <p:cNvPr id="2050" name="Picture 2" descr="C:\Users\User\Desktop\загрузки с электронки\Olga_and_her_dead_husband_Ig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57430"/>
            <a:ext cx="4038600" cy="269108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Ответим на вопросы:</a:t>
            </a:r>
          </a:p>
          <a:p>
            <a:pPr>
              <a:buNone/>
            </a:pPr>
            <a:r>
              <a:rPr lang="ru-RU" dirty="0" smtClean="0"/>
              <a:t>1.Как и где был убит Игорь?</a:t>
            </a:r>
          </a:p>
          <a:p>
            <a:pPr>
              <a:buNone/>
            </a:pPr>
            <a:r>
              <a:rPr lang="ru-RU" dirty="0" smtClean="0"/>
              <a:t>2.Почему древляне восстали  против власти Киевского князя?</a:t>
            </a:r>
          </a:p>
          <a:p>
            <a:pPr>
              <a:buNone/>
            </a:pPr>
            <a:r>
              <a:rPr lang="ru-RU" dirty="0" smtClean="0"/>
              <a:t> 3.Какие выводы должен был бы сделать из этого мудрый правитель?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071546"/>
            <a:ext cx="5500726" cy="5429288"/>
          </a:xfrm>
        </p:spPr>
        <p:txBody>
          <a:bodyPr>
            <a:noAutofit/>
          </a:bodyPr>
          <a:lstStyle/>
          <a:p>
            <a:pPr marL="0" lvl="0" indent="0" algn="just"/>
            <a:r>
              <a:rPr lang="ru-RU" sz="1400" dirty="0" smtClean="0"/>
              <a:t>Что вы понимаете под словом “месть” и как относитесь к этому явлению?</a:t>
            </a:r>
          </a:p>
          <a:p>
            <a:pPr marL="0" indent="0" algn="just"/>
            <a:r>
              <a:rPr lang="ru-RU" sz="1400" i="1" dirty="0" smtClean="0"/>
              <a:t>(</a:t>
            </a:r>
            <a:r>
              <a:rPr lang="ru-RU" sz="1400" b="1" i="1" dirty="0" smtClean="0"/>
              <a:t>Мщенье </a:t>
            </a:r>
            <a:r>
              <a:rPr lang="ru-RU" sz="1400" i="1" dirty="0" smtClean="0"/>
              <a:t>— ср. </a:t>
            </a:r>
            <a:r>
              <a:rPr lang="ru-RU" sz="1400" b="1" i="1" dirty="0" smtClean="0"/>
              <a:t>месть, мета </a:t>
            </a:r>
            <a:r>
              <a:rPr lang="ru-RU" sz="1400" i="1" dirty="0" smtClean="0"/>
              <a:t>- оплата злом за зло, обидой за обиду, злопа­мятство, готовность мстить; месть также отвлеченное понятие сего порока (Вл. Даль. Толковый словарь живого великорусского языка: В 4 т. М., 1989).</a:t>
            </a:r>
          </a:p>
          <a:p>
            <a:pPr marL="0" indent="0" algn="just"/>
            <a:r>
              <a:rPr lang="ru-RU" sz="1400" b="1" i="1" dirty="0" smtClean="0"/>
              <a:t>Месть </a:t>
            </a:r>
            <a:r>
              <a:rPr lang="ru-RU" sz="1400" i="1" dirty="0" smtClean="0"/>
              <a:t>- действие в отплату за причиненное зло, возмездие за что-нибудь (С.И. Ожегов. Словарь русского языка. М., 1986).</a:t>
            </a:r>
          </a:p>
          <a:p>
            <a:pPr marL="0" indent="0" algn="just"/>
            <a:r>
              <a:rPr lang="ru-RU" sz="1400" b="1" i="1" dirty="0" smtClean="0"/>
              <a:t>Месть </a:t>
            </a:r>
            <a:r>
              <a:rPr lang="ru-RU" sz="1400" i="1" dirty="0" smtClean="0"/>
              <a:t>- намеренное причинение зла с целью отплатить за оскорбления, обиды (Малый академический словарь).</a:t>
            </a:r>
          </a:p>
          <a:p>
            <a:pPr marL="0" indent="0" algn="just"/>
            <a:r>
              <a:rPr lang="ru-RU" sz="1400" i="1" dirty="0" smtClean="0"/>
              <a:t>Месть - заимствовано из старославянского языка. Образовано с помощью </a:t>
            </a:r>
            <a:r>
              <a:rPr lang="ru-RU" sz="1400" i="1" dirty="0" err="1" smtClean="0"/>
              <a:t>суф</a:t>
            </a:r>
            <a:r>
              <a:rPr lang="ru-RU" sz="1400" i="1" dirty="0" smtClean="0"/>
              <a:t>.-“</a:t>
            </a:r>
            <a:r>
              <a:rPr lang="ru-RU" sz="1400" i="1" dirty="0" err="1" smtClean="0"/>
              <a:t>ть</a:t>
            </a:r>
            <a:r>
              <a:rPr lang="ru-RU" sz="1400" i="1" dirty="0" smtClean="0"/>
              <a:t>” от основы “</a:t>
            </a:r>
            <a:r>
              <a:rPr lang="en-US" sz="1400" i="1" dirty="0" err="1" smtClean="0"/>
              <a:t>mit</a:t>
            </a:r>
            <a:r>
              <a:rPr lang="ru-RU" sz="1400" i="1" dirty="0" smtClean="0"/>
              <a:t>”, представленной в ст.-сл. “</a:t>
            </a:r>
            <a:r>
              <a:rPr lang="ru-RU" sz="1400" i="1" dirty="0" err="1" smtClean="0"/>
              <a:t>митъ</a:t>
            </a:r>
            <a:r>
              <a:rPr lang="ru-RU" sz="1400" i="1" dirty="0" smtClean="0"/>
              <a:t>” - “смена, чередование”, др.-инд. “</a:t>
            </a:r>
            <a:r>
              <a:rPr lang="en-US" sz="1400" i="1" dirty="0" err="1" smtClean="0"/>
              <a:t>mithas</a:t>
            </a:r>
            <a:r>
              <a:rPr lang="ru-RU" sz="1400" i="1" dirty="0" smtClean="0"/>
              <a:t>” - “взаимный” (“Краткий этимологический сло­варь русского языка” Н.М. </a:t>
            </a:r>
            <a:r>
              <a:rPr lang="ru-RU" sz="1400" i="1" dirty="0" err="1" smtClean="0"/>
              <a:t>Шанского</a:t>
            </a:r>
            <a:r>
              <a:rPr lang="ru-RU" sz="1400" i="1" dirty="0" smtClean="0"/>
              <a:t>) и др.</a:t>
            </a:r>
          </a:p>
          <a:p>
            <a:pPr marL="0" indent="0" algn="just"/>
            <a:r>
              <a:rPr lang="ru-RU" sz="1400" dirty="0" smtClean="0"/>
              <a:t>Чем отличаются эти толкования? В каком из них сильнее выражена негатив­ная оценка? Что добавляет к смыслу слова “месть” объяснение его происхождения? </a:t>
            </a:r>
            <a:r>
              <a:rPr lang="ru-RU" sz="1400" i="1" dirty="0" smtClean="0"/>
              <a:t>(Родственные слова в других языках говорят о смене, чередовании, словно зло пе­реходит от одного человека к другому.)</a:t>
            </a:r>
          </a:p>
          <a:p>
            <a:pPr marL="0" indent="0" algn="just"/>
            <a:r>
              <a:rPr lang="ru-RU" sz="1400" i="1" dirty="0" smtClean="0"/>
              <a:t>А вот к</a:t>
            </a:r>
            <a:r>
              <a:rPr lang="ru-RU" sz="1400" dirty="0" smtClean="0"/>
              <a:t>акое из этих толкований больше соответствует действиям Ольги, мы узнаем после того как познакомимся с отрывком из летописи «Повесть временных лет»</a:t>
            </a:r>
            <a:endParaRPr lang="ru-RU" sz="1400" dirty="0"/>
          </a:p>
        </p:txBody>
      </p:sp>
      <p:pic>
        <p:nvPicPr>
          <p:cNvPr id="3074" name="Picture 2" descr="C:\Users\User\Desktop\загрузки с электронки\Святая_великая_княгиня_Оль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2900354" cy="443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ОТРЫВОК ИЗ ЛЕТОПИСИ «Повесть временных лет»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14842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/>
              <a:t>Повесть временных лет</a:t>
            </a:r>
          </a:p>
          <a:p>
            <a:pPr marL="0" indent="0">
              <a:buNone/>
            </a:pPr>
            <a:r>
              <a:rPr lang="ru-RU" sz="6400" dirty="0" smtClean="0"/>
              <a:t>Сказали же древляне: «Вот убили князя мы русского; возьмем жену его Ольгу за князя .нашего Мала и Святослава, — возьмём и сделаем ему, что захотим». И послали древляне лучших мужем своих, числом двадцать, в ладье к Ольге... И поведали Ольге, что пришли древляне. И призвала их Ольга к себе и сказала им: «Гости добрые пришли»; и ответили древляне: «Пришли, княгиня». И сказала им Ольга: «Говорите, зачем пришли сюда?» Ответили же древляне: «Послала нас </a:t>
            </a:r>
            <a:r>
              <a:rPr lang="ru-RU" sz="6400" dirty="0" err="1" smtClean="0"/>
              <a:t>Деревская</a:t>
            </a:r>
            <a:r>
              <a:rPr lang="ru-RU" sz="6400" dirty="0" smtClean="0"/>
              <a:t> земля с такими словами: «Мужа твоего мы убили, так как муж твой, как волк, расхищал и грабил, а наши князья хорошие, потому что ввели порядок в </a:t>
            </a:r>
            <a:r>
              <a:rPr lang="ru-RU" sz="6400" dirty="0" err="1" smtClean="0"/>
              <a:t>Деревской</a:t>
            </a:r>
            <a:r>
              <a:rPr lang="ru-RU" sz="6400" dirty="0" smtClean="0"/>
              <a:t> земле. Пойди замуж за князя нашего за Мала»... Сказала же им Ольга: «Любезна мне речь ваша, — мужа моего мне уже не воскресить; но хочу воздать вам завтра честь перед людьми своими; ныне же идите к своей ладье и ложитесь в нее, величаясь. Утром я пошлю за вами, а вы говорите: «Не едем на конях, ни пеши не пойдем, но понесите нас в ладье». И вознесут вас в ладье». И отпустила их к ладье. Ольга же приказала выкопать на теремном дворе вне града яму великую и глубокую. На следующее утро, сидя в тереме, послала Ольга за гостями. И пришли к ним и сказали: «Зовет, вас Ольга для чести великой». Они же ответили: «Не едем на конях, ни на возах пеши не идем, но понесите нас в ладье».И понесли их в ладье</a:t>
            </a:r>
            <a:r>
              <a:rPr lang="ru-RU" sz="6400" b="1" i="1" dirty="0" smtClean="0"/>
              <a:t>. </a:t>
            </a:r>
            <a:r>
              <a:rPr lang="ru-RU" sz="6400" dirty="0" smtClean="0"/>
              <a:t>Они же уселись, величаясь, избоченившись и в великих нагрудных бляхах. И принесли их во двор к Ольге и как несли, так и сбросили их вместе с ладьей в яму. И</a:t>
            </a:r>
            <a:r>
              <a:rPr lang="ru-RU" sz="6400" b="1" i="1" dirty="0" smtClean="0"/>
              <a:t>, </a:t>
            </a:r>
            <a:r>
              <a:rPr lang="ru-RU" sz="6400" dirty="0" smtClean="0"/>
              <a:t>приникнув к яме, спросила их Ольга; «Хороша ли честь?» Они же ответили: «Пуще нам Игоревой смерти». И повелела засыпать их живыми; и засыпали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ОТРЫВОК ИЗ ЛЕТОПИСИ «Повесть временных лет»(Продолжение)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И послала Ольга к древлянам и сказала им: «Если и вправду меня просите, то пришлите лучших мужей, чтобы с великой честью пойти за вашего князя, иначе не пустят меня киевские Люди». Услышав об этом, древляне избрали</a:t>
            </a:r>
            <a:r>
              <a:rPr lang="ru-RU" b="1" i="1" dirty="0" smtClean="0"/>
              <a:t>, </a:t>
            </a:r>
            <a:r>
              <a:rPr lang="ru-RU" dirty="0" smtClean="0"/>
              <a:t>лучших мужей, управлявших </a:t>
            </a:r>
            <a:r>
              <a:rPr lang="ru-RU" dirty="0" err="1" smtClean="0"/>
              <a:t>Деревскою</a:t>
            </a:r>
            <a:r>
              <a:rPr lang="ru-RU" dirty="0" smtClean="0"/>
              <a:t> землею, и прислали к ней. Пришедшим древлянам приказала Ольга приготовить баню, говоря им так:«Вымывшись, придите ко мне». И разожгли баню, и вошли в нее древляне и стали мыться; и заперли за ними баню, и повелела Ольга зажечь ее- от двери, и сгорели все.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послала к древлянам со словами: «Вот уже. Иду  к вам, приготовьте меды  многие у того города, где убили мужа моего, да поплачусь на могиле его и устрою ему тризну».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Они же, услышав это, свезли множество медов и заварили их, Ольга же; взяв с собою малую дружину, отправилась налегке, пришла к могиле своего мужа и оплакала его. И повелела людям своим насыпать великую могилу и когда насыпали, приказала совершать тризну. После того сели древляне пить, и приказала Ольга отрокам своим прислуживать им.И сказали древляне Ольге: «Где дружина наша, которую послали за тобой ?» Она же ответила:«Идут за мною с дружиною мужа моего». И когда опьянели древляне, велела отрокам своим пить за их честь, а сама отошла прочь и приказала дружине рубить древлян, и иссекли их пять тысяч. </a:t>
            </a:r>
          </a:p>
          <a:p>
            <a:pPr marL="0" indent="0">
              <a:buNone/>
            </a:pPr>
            <a:r>
              <a:rPr lang="ru-RU" dirty="0" smtClean="0"/>
              <a:t> А Ольга вернулась в Киев и собрала войско против оставшихся древлян.</a:t>
            </a:r>
          </a:p>
          <a:p>
            <a:pPr marL="0" indent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ОТРЫВОК ИЗ ЛЕТОПИСИ «Повесть временных лет»(Продолжение)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786874" cy="5554683"/>
          </a:xfrm>
        </p:spPr>
        <p:txBody>
          <a:bodyPr>
            <a:noAutofit/>
          </a:bodyPr>
          <a:lstStyle/>
          <a:p>
            <a:pPr marL="0" indent="0"/>
            <a:r>
              <a:rPr lang="ru-RU" sz="1600" dirty="0" smtClean="0"/>
              <a:t>В год 6454 (946). Ольга с сыном своим Святославом собрала много храбрых воинов и пошла на </a:t>
            </a:r>
            <a:r>
              <a:rPr lang="ru-RU" sz="1600" dirty="0" err="1" smtClean="0"/>
              <a:t>Деревскую</a:t>
            </a:r>
            <a:r>
              <a:rPr lang="ru-RU" sz="1600" dirty="0" smtClean="0"/>
              <a:t> землю, и вышли древляне против нее... И стояла Ольга все лето и не могла взять города. И замыслила так: послала она к городу со словами: «До чего хотите досидеться? Ведь все ваши города уже сдались мне и обязались выплачивать дань и уже возделывают свои нивы и земли, а вы, отказываясь платить дань, собираетесь умереть с голоду». Древляне же ответили: «Мы бы рады платить дань, но ведь та хочешь мстить за мужа своего». Сказала же им Ольга, что-де «Я уже мстила за обиду своего мужа, когда приходили вы к Киеву в первый раз и во второй, а в третий раз, когда устроила тризну по своем муже. Больше уже не хочу мстить, — хону только взять с вас небольшую дань и, заключив с вами мир, уйду прочь». Древляне же спросили</a:t>
            </a:r>
            <a:r>
              <a:rPr lang="ru-RU" sz="1600" b="1" i="1" dirty="0" smtClean="0"/>
              <a:t>: </a:t>
            </a:r>
            <a:r>
              <a:rPr lang="ru-RU" sz="1600" dirty="0" smtClean="0"/>
              <a:t>«Что хочешь от нас? Мы рады дать тебе мед и меха»: Она же сказала:«Нет теперь у вас ни меду, ни мехов, поэтому прошу у вас немного: дайте мне от каждого двора по три голубя да по воробья. Я ведь не хочу возложить на вас тяжкой дани, как муж мой, поэтому-то и прошу у вас мало. Вы изнемогли в осаде, оттого и прошу у вас такой малости». Древляне же, обрадовавшись, собрали от двора по три голубя и по три воробья и послали к Ольге с поклоном. Ольга же сказала им: «Вот вы и покорились уже мне и моему дитяти. Идите в город, а я завтра отступлю от него и пойду в свой город». Древляне же с радостью вошли в город: и поведали людям, и обрадовались , люди в городе. Ольга же, раздав воинам — кому по голубю, кому по воробью, приказала привязывать к каждому голубю и воробью трут, завертывая его в небольшие платочки и прикрепляя ниткой к каждой птице. И, когда стало смеркаться, приказала Ольга своим воинам пустить голубей и воробьев. Голуби же и воробьи полетели в свои гнезда: голуби в голубятни, а воробьи под стрехи... И не было двора, где бы не горело... Итак взяла город и сожгла его, городских же старейшин забрала в плен, а других людей убила, третьих отдала в рабство мужам своим, а остальных оставила платить дань.</a:t>
            </a:r>
          </a:p>
          <a:p>
            <a:pPr marL="0" indent="0">
              <a:buNone/>
            </a:pPr>
            <a:r>
              <a:rPr lang="ru-RU" sz="1600" dirty="0" smtClean="0"/>
              <a:t> И возложила на них тяжёлую дань…. И пошла Ольга с сыном и с дружиною по </a:t>
            </a:r>
            <a:r>
              <a:rPr lang="ru-RU" sz="1600" dirty="0" err="1" smtClean="0"/>
              <a:t>Древлянской</a:t>
            </a:r>
            <a:r>
              <a:rPr lang="ru-RU" sz="1600" dirty="0" smtClean="0"/>
              <a:t> земле устанавливая распорядок даней и налогов.»</a:t>
            </a:r>
          </a:p>
          <a:p>
            <a:pPr marL="0" indent="0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 ли для Ольги, за что убили её мужа?</a:t>
            </a:r>
            <a:br>
              <a:rPr lang="ru-RU" dirty="0" smtClean="0"/>
            </a:br>
            <a:r>
              <a:rPr lang="ru-RU" dirty="0" smtClean="0"/>
              <a:t>Сколько раз и какими способами Ольга отомстила за смерть мужа?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следующим иллюстрациям попробуем восстановить события.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эпизод здесь изображён?</a:t>
            </a:r>
            <a:endParaRPr lang="ru-RU" dirty="0"/>
          </a:p>
        </p:txBody>
      </p:sp>
      <p:pic>
        <p:nvPicPr>
          <p:cNvPr id="2050" name="Picture 2" descr="C:\Users\User\Desktop\загрузки с электронки\3c94bb8de530_thumb[7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7149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1883</Words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КНЯГИНЯ ОЛЬГА</vt:lpstr>
      <vt:lpstr>НЕВЕСТА ИГОРЯ</vt:lpstr>
      <vt:lpstr>ОЛЬГА ВСТЕЧАЕТ ТЕЛО ИГОРЯ</vt:lpstr>
      <vt:lpstr>МЕСТЬ</vt:lpstr>
      <vt:lpstr>ОТРЫВОК ИЗ ЛЕТОПИСИ «Повесть временных лет»</vt:lpstr>
      <vt:lpstr>ОТРЫВОК ИЗ ЛЕТОПИСИ «Повесть временных лет»(Продолжение)</vt:lpstr>
      <vt:lpstr>ОТРЫВОК ИЗ ЛЕТОПИСИ «Повесть временных лет»(Продолжение)</vt:lpstr>
      <vt:lpstr>Важно ли для Ольги, за что убили её мужа? Сколько раз и какими способами Ольга отомстила за смерть мужа?  По следующим иллюстрациям попробуем восстановить события.   </vt:lpstr>
      <vt:lpstr>Какой эпизод здесь изображён?</vt:lpstr>
      <vt:lpstr>Какую кару Ольга придумала для этих людей? Кто они?</vt:lpstr>
      <vt:lpstr>Что  за сорбытие изображено и каким по счёту оно было?</vt:lpstr>
      <vt:lpstr>Какому событию посвящается эта иллюстрация?</vt:lpstr>
      <vt:lpstr>Как вы думаете, что за событие изображено на двух иллюстрациях?</vt:lpstr>
      <vt:lpstr>КРЕЩЕНИЕ ОЛЬГИ</vt:lpstr>
      <vt:lpstr>Домашнее задание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2019-01-08T10:25:06Z</dcterms:created>
  <dcterms:modified xsi:type="dcterms:W3CDTF">2019-01-08T16:03:33Z</dcterms:modified>
</cp:coreProperties>
</file>