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3" r:id="rId2"/>
    <p:sldId id="272" r:id="rId3"/>
    <p:sldId id="257" r:id="rId4"/>
    <p:sldId id="258" r:id="rId5"/>
    <p:sldId id="260" r:id="rId6"/>
    <p:sldId id="261" r:id="rId7"/>
    <p:sldId id="262" r:id="rId8"/>
    <p:sldId id="259" r:id="rId9"/>
    <p:sldId id="263" r:id="rId10"/>
    <p:sldId id="266" r:id="rId11"/>
    <p:sldId id="267" r:id="rId12"/>
    <p:sldId id="268" r:id="rId13"/>
    <p:sldId id="269" r:id="rId14"/>
    <p:sldId id="264" r:id="rId15"/>
    <p:sldId id="270" r:id="rId16"/>
    <p:sldId id="265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2D1DBA-001B-441F-9473-DCB822E372E4}" type="datetimeFigureOut">
              <a:rPr lang="ru-RU" smtClean="0"/>
              <a:t>09.01.2019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E258B2-3D63-4EB6-98BB-75D0E2898D9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E258B2-3D63-4EB6-98BB-75D0E2898D9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785813" y="2357431"/>
            <a:ext cx="7772400" cy="364332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b="1" i="1" dirty="0" smtClean="0">
                <a:solidFill>
                  <a:schemeClr val="bg1"/>
                </a:solidFill>
                <a:latin typeface="Arial Narrow" pitchFamily="34" charset="0"/>
              </a:rPr>
              <a:t>Средневековая деревня</a:t>
            </a:r>
            <a:br>
              <a:rPr lang="ru-RU" b="1" i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b="1" i="1" dirty="0" smtClean="0">
                <a:solidFill>
                  <a:schemeClr val="bg1"/>
                </a:solidFill>
                <a:latin typeface="Arial Narrow" pitchFamily="34" charset="0"/>
              </a:rPr>
              <a:t> и ее обитатели.</a:t>
            </a:r>
            <a:r>
              <a:rPr lang="en-US" sz="5400" b="1" i="1" dirty="0" smtClean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en-US" sz="5400" b="1" i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1600" b="1" i="1" dirty="0" smtClean="0">
                <a:solidFill>
                  <a:schemeClr val="bg1"/>
                </a:solidFill>
                <a:latin typeface="Arial Narrow" pitchFamily="34" charset="0"/>
              </a:rPr>
              <a:t>Урок в 6 классе</a:t>
            </a:r>
            <a:br>
              <a:rPr lang="ru-RU" sz="1600" b="1" i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1600" b="1" i="1" dirty="0" smtClean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ru-RU" sz="1600" b="1" i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Arial Narrow" pitchFamily="34" charset="0"/>
              </a:rPr>
              <a:t>Разработала: учитель истории и обществознания МОУ </a:t>
            </a:r>
            <a:r>
              <a:rPr lang="ru-RU" sz="2000" b="1" i="1" dirty="0" smtClean="0">
                <a:solidFill>
                  <a:schemeClr val="bg1"/>
                </a:solidFill>
                <a:latin typeface="Arial Narrow" pitchFamily="34" charset="0"/>
              </a:rPr>
              <a:t>« Кулаковская СОШ» </a:t>
            </a:r>
            <a:r>
              <a:rPr lang="ru-RU" sz="2000" b="1" i="1" dirty="0" smtClean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ru-RU" sz="2000" b="1" i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Arial Narrow" pitchFamily="34" charset="0"/>
              </a:rPr>
              <a:t>П.Кулаково</a:t>
            </a:r>
            <a:r>
              <a:rPr lang="ru-RU" sz="2000" b="1" i="1" dirty="0" smtClean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ru-RU" sz="2000" b="1" i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2000" b="1" i="1" dirty="0" smtClean="0">
                <a:solidFill>
                  <a:schemeClr val="bg1"/>
                </a:solidFill>
                <a:latin typeface="Arial Narrow" pitchFamily="34" charset="0"/>
              </a:rPr>
              <a:t>Грязнова Татьяна Яковлевна</a:t>
            </a:r>
            <a:r>
              <a:rPr lang="ru-RU" sz="1600" b="1" i="1" dirty="0" smtClean="0">
                <a:solidFill>
                  <a:schemeClr val="bg1"/>
                </a:solidFill>
                <a:latin typeface="Arial Narrow" pitchFamily="34" charset="0"/>
              </a:rPr>
              <a:t/>
            </a:r>
            <a:br>
              <a:rPr lang="ru-RU" sz="1600" b="1" i="1" dirty="0" smtClean="0">
                <a:solidFill>
                  <a:schemeClr val="bg1"/>
                </a:solidFill>
                <a:latin typeface="Arial Narrow" pitchFamily="34" charset="0"/>
              </a:rPr>
            </a:br>
            <a:r>
              <a:rPr lang="ru-RU" sz="5400" b="1" i="1" dirty="0" smtClean="0"/>
              <a:t/>
            </a:r>
            <a:br>
              <a:rPr lang="ru-RU" sz="5400" b="1" i="1" dirty="0" smtClean="0"/>
            </a:br>
            <a:endParaRPr lang="ru-RU" sz="5400" b="1" dirty="0" smtClean="0"/>
          </a:p>
        </p:txBody>
      </p:sp>
      <p:pic>
        <p:nvPicPr>
          <p:cNvPr id="24578" name="Picture 2" descr="C:\Users\User\Desktop\загрузки с электронки\img_user_file_559955a55e696_11.jpg"/>
          <p:cNvPicPr>
            <a:picLocks noChangeAspect="1" noChangeArrowheads="1"/>
          </p:cNvPicPr>
          <p:nvPr/>
        </p:nvPicPr>
        <p:blipFill>
          <a:blip r:embed="rId3"/>
          <a:srcRect l="7812" t="10156" r="71094" b="57031"/>
          <a:stretch>
            <a:fillRect/>
          </a:stretch>
        </p:blipFill>
        <p:spPr bwMode="auto">
          <a:xfrm>
            <a:off x="0" y="0"/>
            <a:ext cx="1714512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79" name="Picture 3" descr="C:\Users\User\Desktop\загрузки с электронки\img_user_file_559955a55e696_11.jpg"/>
          <p:cNvPicPr>
            <a:picLocks noChangeAspect="1" noChangeArrowheads="1"/>
          </p:cNvPicPr>
          <p:nvPr/>
        </p:nvPicPr>
        <p:blipFill>
          <a:blip r:embed="rId3"/>
          <a:srcRect l="36816" t="10156" r="40332" b="55859"/>
          <a:stretch>
            <a:fillRect/>
          </a:stretch>
        </p:blipFill>
        <p:spPr bwMode="auto">
          <a:xfrm>
            <a:off x="3571868" y="0"/>
            <a:ext cx="1857388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0" name="Picture 4" descr="C:\Users\User\Desktop\загрузки с электронки\img_user_file_559955a55e696_11.jpg"/>
          <p:cNvPicPr>
            <a:picLocks noChangeAspect="1" noChangeArrowheads="1"/>
          </p:cNvPicPr>
          <p:nvPr/>
        </p:nvPicPr>
        <p:blipFill>
          <a:blip r:embed="rId3"/>
          <a:srcRect l="66699" t="8984" r="10449" b="57031"/>
          <a:stretch>
            <a:fillRect/>
          </a:stretch>
        </p:blipFill>
        <p:spPr bwMode="auto">
          <a:xfrm>
            <a:off x="7286612" y="0"/>
            <a:ext cx="1857388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1" name="Picture 5" descr="C:\Users\User\Desktop\загрузки с электронки\img_user_file_559955a55e696_11.jpg"/>
          <p:cNvPicPr>
            <a:picLocks noChangeAspect="1" noChangeArrowheads="1"/>
          </p:cNvPicPr>
          <p:nvPr/>
        </p:nvPicPr>
        <p:blipFill>
          <a:blip r:embed="rId3"/>
          <a:srcRect l="67578" t="48828" r="10449" b="16015"/>
          <a:stretch>
            <a:fillRect/>
          </a:stretch>
        </p:blipFill>
        <p:spPr bwMode="auto">
          <a:xfrm>
            <a:off x="7358050" y="4714860"/>
            <a:ext cx="1785950" cy="2143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2" name="Picture 6" descr="C:\Users\User\Desktop\загрузки с электронки\img_user_file_559955a55e696_11.jpg"/>
          <p:cNvPicPr>
            <a:picLocks noChangeAspect="1" noChangeArrowheads="1"/>
          </p:cNvPicPr>
          <p:nvPr/>
        </p:nvPicPr>
        <p:blipFill>
          <a:blip r:embed="rId3"/>
          <a:srcRect l="36816" t="50000" r="42090" b="17187"/>
          <a:stretch>
            <a:fillRect/>
          </a:stretch>
        </p:blipFill>
        <p:spPr bwMode="auto">
          <a:xfrm>
            <a:off x="3357554" y="4857736"/>
            <a:ext cx="1714512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4583" name="Picture 7" descr="C:\Users\User\Desktop\загрузки с электронки\img_user_file_559955a55e696_11.jpg"/>
          <p:cNvPicPr>
            <a:picLocks noChangeAspect="1" noChangeArrowheads="1"/>
          </p:cNvPicPr>
          <p:nvPr/>
        </p:nvPicPr>
        <p:blipFill>
          <a:blip r:embed="rId3"/>
          <a:srcRect l="8691" t="48828" r="70215" b="18359"/>
          <a:stretch>
            <a:fillRect/>
          </a:stretch>
        </p:blipFill>
        <p:spPr bwMode="auto">
          <a:xfrm>
            <a:off x="0" y="4857736"/>
            <a:ext cx="1714512" cy="20002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 Narrow" pitchFamily="34" charset="0"/>
              </a:rPr>
              <a:t>Как жили крестьяне</a:t>
            </a:r>
            <a:endParaRPr lang="ru-RU" sz="4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Clr>
                <a:schemeClr val="bg2"/>
              </a:buClr>
              <a:buNone/>
            </a:pPr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Крестьяне жили в деревнях (10-15 дворов)</a:t>
            </a:r>
          </a:p>
          <a:p>
            <a:pPr>
              <a:buClr>
                <a:schemeClr val="bg2"/>
              </a:buClr>
              <a:buNone/>
            </a:pPr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Двор состоял из дома, сарая , хлева, амбара и др. построек.</a:t>
            </a:r>
          </a:p>
          <a:p>
            <a:pPr>
              <a:buClr>
                <a:schemeClr val="bg2"/>
              </a:buClr>
              <a:buNone/>
            </a:pPr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Дома строили из бревен, крыли соломой. Топили дома по-черному. Окна были без стекол, их завешивали тряпками, или натягивали бычий пузырь.</a:t>
            </a:r>
          </a:p>
          <a:p>
            <a:endParaRPr lang="ru-RU" dirty="0"/>
          </a:p>
        </p:txBody>
      </p:sp>
      <p:pic>
        <p:nvPicPr>
          <p:cNvPr id="5" name="Picture 4" descr="006330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490537" y="1615281"/>
            <a:ext cx="3971925" cy="44958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Как жили крестьяне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bg2"/>
              </a:buClr>
              <a:buSzPct val="75000"/>
              <a:buNone/>
            </a:pPr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Внутри дома стоял грубо сколоченный стол, скамьи и сундуки с вещами.</a:t>
            </a:r>
          </a:p>
          <a:p>
            <a:pPr>
              <a:buClr>
                <a:schemeClr val="bg2"/>
              </a:buClr>
              <a:buSzPct val="75000"/>
              <a:buNone/>
            </a:pPr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Крестьяне спали на деревянных кроватях, или скамьях. Вместо печи использовали очаг, над которым подвешивали чугунные котелки. Ели крестьяне каши, репу, бобы, мед и пойманную рыбу и дичь. Пили дешевые вина и пиво.</a:t>
            </a:r>
          </a:p>
          <a:p>
            <a:endParaRPr lang="ru-RU" dirty="0"/>
          </a:p>
        </p:txBody>
      </p:sp>
      <p:pic>
        <p:nvPicPr>
          <p:cNvPr id="23554" name="Picture 2" descr="C:\Users\User\Desktop\загрузки с электронки\srednevekovyiy-derevenskiy-dom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4038600" cy="2692400"/>
          </a:xfrm>
          <a:prstGeom prst="rect">
            <a:avLst/>
          </a:prstGeom>
          <a:noFill/>
        </p:spPr>
      </p:pic>
      <p:pic>
        <p:nvPicPr>
          <p:cNvPr id="23555" name="Picture 3" descr="C:\Users\User\Desktop\загрузки с электронки\Derevenskiy-srednevekovyiy-dom-vnutr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4286256"/>
            <a:ext cx="4143404" cy="2375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 Narrow" pitchFamily="34" charset="0"/>
              </a:rPr>
              <a:t>ТРУД КРЕСТЬЯН</a:t>
            </a:r>
            <a:endParaRPr lang="ru-RU" sz="4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chemeClr val="bg2"/>
              </a:buClr>
              <a:buSzPct val="75000"/>
              <a:buNone/>
              <a:defRPr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Собранный урожай жали серпами, выбивали зерно цепами и затем мололи на ручной мельнице. Урожай был низким. Из животных разводили овец, коз, свиней.</a:t>
            </a:r>
          </a:p>
          <a:p>
            <a:pPr>
              <a:buClr>
                <a:schemeClr val="bg2"/>
              </a:buClr>
              <a:buSzPct val="75000"/>
              <a:buNone/>
              <a:defRPr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Голод был обычным явлением и население из-за высокой смертности практически не росло</a:t>
            </a:r>
            <a:r>
              <a:rPr lang="ru-RU" b="1" dirty="0" smtClean="0">
                <a:solidFill>
                  <a:srgbClr val="0000CC"/>
                </a:solidFill>
              </a:rPr>
              <a:t>.</a:t>
            </a:r>
          </a:p>
          <a:p>
            <a:endParaRPr lang="ru-RU" dirty="0"/>
          </a:p>
        </p:txBody>
      </p:sp>
      <p:pic>
        <p:nvPicPr>
          <p:cNvPr id="5" name="Picture 8" descr="Рисунок1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lum bright="-6000" contrast="18000"/>
          </a:blip>
          <a:srcRect/>
          <a:stretch>
            <a:fillRect/>
          </a:stretch>
        </p:blipFill>
        <p:spPr>
          <a:xfrm>
            <a:off x="785786" y="1714488"/>
            <a:ext cx="3143272" cy="4214841"/>
          </a:xfrm>
          <a:noFill/>
          <a:ln w="76200">
            <a:solidFill>
              <a:schemeClr val="tx2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algn="ctr"/>
            <a:r>
              <a:rPr lang="ru-RU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Натуральное хозяйство.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643446"/>
            <a:ext cx="8064500" cy="1998654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Font typeface="Wingdings" pitchFamily="2" charset="2"/>
              <a:buNone/>
            </a:pPr>
            <a:r>
              <a:rPr lang="ru-RU" sz="2400" dirty="0">
                <a:solidFill>
                  <a:schemeClr val="bg1"/>
                </a:solidFill>
                <a:latin typeface="Arial Narrow" pitchFamily="34" charset="0"/>
              </a:rPr>
              <a:t>Крестьяне обеспечивали продуктами сельского хозяйства и изделиями ремесла не только себя, но и своего господина, его семью, слуг и гостей. В вотчинах феодалы устраивали целые мастерские: там дворовые мастера изготовляли оружие, конскую сбрую, мастерицы — ткани, одежду. Таким образом, все необходимое для жизни людей производилось в самой вотчине. </a:t>
            </a:r>
          </a:p>
        </p:txBody>
      </p:sp>
      <p:pic>
        <p:nvPicPr>
          <p:cNvPr id="57350" name="Picture 6" descr="Рисунок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76375" y="981075"/>
            <a:ext cx="5991225" cy="3376619"/>
          </a:xfrm>
          <a:prstGeom prst="rect">
            <a:avLst/>
          </a:prstGeom>
          <a:noFill/>
        </p:spPr>
      </p:pic>
    </p:spTree>
  </p:cSld>
  <p:clrMapOvr>
    <a:masterClrMapping/>
  </p:clrMapOvr>
  <p:transition advTm="4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 Narrow" pitchFamily="34" charset="0"/>
              </a:rPr>
              <a:t>НАТУРАЛЬНОЕ ХОЗЯЙСТВО</a:t>
            </a:r>
            <a:endParaRPr lang="ru-RU" sz="4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1.Каким образом крестьянин обеспечивал себя одеждой?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2.Кто для крестьян делал орудия труда?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3.Кто строил дом феодалу?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4.Кто обеспечивал всем необходимым феодала?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Хозяйство в котором всё производится не для продажи, а для собственного потребления называется НАТУРАЛЬНЫМ.</a:t>
            </a:r>
          </a:p>
          <a:p>
            <a:pPr>
              <a:buNone/>
            </a:pP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 Narrow" pitchFamily="34" charset="0"/>
              </a:rPr>
              <a:t>ПОДВЕДЁМ ИТОГИ</a:t>
            </a:r>
            <a:endParaRPr lang="ru-RU" sz="4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Почему жизнь крестьян в средневековье была очень тяжёлой?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Отличались ли по своему положению средневековые крестьяне и римские рабы?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Средневековая французская пословица гласит: « С кого сдерёшь шкуру, того не пострижёшь дважды». О ком в ней говорится? В чём её смысл?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428596" y="500042"/>
            <a:ext cx="842968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Задания теста «Средневековая деревня и ее обитатели»: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1) Чем из перечисленного не мог распоряжаться феодал?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земельные участки крестьян   б) общинные леса и поля.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жизнь крестьян-общинников  г) надворные постройки феода.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2) Что такое барщина?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обязательные работы крестьянина в хозяйстве феодала.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б) добровольные работы крестьянина в хозяйстве феодала.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работы крестьянина в церковных землях.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 Narrow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г) помощь феодала своим крестьянам.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3) Что из перечисленного не относится к повинностям?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барщина б) оброк в) налог г) десятина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4) Повинность крестьян в пользу церкви назывались: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барщина б) оброк в) налог г) десятина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5) Что из перечисленного не относилось к обязанностям общины: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а) распределение земель между крестьянами  б) выкуп у феодала земель для бедных крестьян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в) помощь погорельцам и сиротам  г) организация праздников.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 Narrow" pitchFamily="34" charset="0"/>
              </a:rPr>
              <a:t>Домашнее задание.</a:t>
            </a:r>
            <a:endParaRPr lang="ru-RU" sz="40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bg1"/>
                </a:solidFill>
                <a:latin typeface="Arial Narrow" pitchFamily="34" charset="0"/>
              </a:rPr>
              <a:t>Читать § 11 ответить на вопросы в конце параграфа</a:t>
            </a:r>
          </a:p>
          <a:p>
            <a:r>
              <a:rPr lang="ru-RU" sz="4000" dirty="0" smtClean="0">
                <a:solidFill>
                  <a:schemeClr val="bg1"/>
                </a:solidFill>
                <a:latin typeface="Arial Narrow" pitchFamily="34" charset="0"/>
              </a:rPr>
              <a:t>Подумать над вопросом: Сохранились ли  элементы натурального хозяйства в современной деревне? Если </a:t>
            </a:r>
            <a:r>
              <a:rPr lang="ru-RU" sz="4000" err="1" smtClean="0">
                <a:solidFill>
                  <a:schemeClr val="bg1"/>
                </a:solidFill>
                <a:latin typeface="Arial Narrow" pitchFamily="34" charset="0"/>
              </a:rPr>
              <a:t>да</a:t>
            </a:r>
            <a:r>
              <a:rPr lang="ru-RU" sz="4000" smtClean="0">
                <a:solidFill>
                  <a:schemeClr val="bg1"/>
                </a:solidFill>
                <a:latin typeface="Arial Narrow" pitchFamily="34" charset="0"/>
              </a:rPr>
              <a:t>, то </a:t>
            </a:r>
            <a:r>
              <a:rPr lang="ru-RU" sz="4000" dirty="0" smtClean="0">
                <a:solidFill>
                  <a:schemeClr val="bg1"/>
                </a:solidFill>
                <a:latin typeface="Arial Narrow" pitchFamily="34" charset="0"/>
              </a:rPr>
              <a:t>какие?</a:t>
            </a:r>
            <a:endParaRPr lang="ru-RU" sz="40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5"/>
          <p:cNvSpPr>
            <a:spLocks noGrp="1"/>
          </p:cNvSpPr>
          <p:nvPr>
            <p:ph idx="1"/>
          </p:nvPr>
        </p:nvSpPr>
        <p:spPr>
          <a:xfrm>
            <a:off x="500063" y="2214563"/>
            <a:ext cx="8086725" cy="4240212"/>
          </a:xfrm>
        </p:spPr>
        <p:txBody>
          <a:bodyPr/>
          <a:lstStyle/>
          <a:p>
            <a:pPr eaLnBrk="1" hangingPunct="1">
              <a:buFont typeface="Monotype Sorts" pitchFamily="2" charset="2"/>
              <a:buNone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1.Господская земля и крестьянские наделы.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2.Феодалы и зависимые крестьяне.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3.Крестьянская община.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4.Как жили крестьяне.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5.Труд крестьян.</a:t>
            </a:r>
          </a:p>
          <a:p>
            <a:pPr eaLnBrk="1" hangingPunct="1">
              <a:buFont typeface="Monotype Sorts" pitchFamily="2" charset="2"/>
              <a:buNone/>
            </a:pPr>
            <a:r>
              <a:rPr lang="ru-RU" b="1" dirty="0" smtClean="0">
                <a:solidFill>
                  <a:schemeClr val="bg1"/>
                </a:solidFill>
                <a:latin typeface="Arial Narrow" pitchFamily="34" charset="0"/>
              </a:rPr>
              <a:t>6.Натуральное хозяйство.</a:t>
            </a:r>
          </a:p>
          <a:p>
            <a:pPr eaLnBrk="1" hangingPunct="1"/>
            <a:endParaRPr lang="ru-RU" dirty="0" smtClean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A96DFB-DED9-45DF-A8FF-807F5EDE7B0C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54175"/>
          </a:xfrm>
        </p:spPr>
        <p:txBody>
          <a:bodyPr/>
          <a:lstStyle/>
          <a:p>
            <a:pPr eaLnBrk="1" hangingPunct="1"/>
            <a:r>
              <a:rPr lang="ru-RU" sz="4000" b="1" dirty="0" smtClean="0">
                <a:solidFill>
                  <a:schemeClr val="bg1"/>
                </a:solidFill>
                <a:latin typeface="Arial Narrow" pitchFamily="34" charset="0"/>
              </a:rPr>
              <a:t>ПЛАН УРОКА</a:t>
            </a:r>
            <a:r>
              <a:rPr lang="ru-RU" b="1" dirty="0" smtClean="0">
                <a:solidFill>
                  <a:srgbClr val="0000CC"/>
                </a:solidFill>
              </a:rPr>
              <a:t>.</a:t>
            </a: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Феодалы – собственники земли</a:t>
            </a:r>
            <a:endParaRPr lang="ru-RU" sz="4000" dirty="0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838200"/>
            <a:ext cx="4038600" cy="5562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endParaRPr lang="ru-RU" sz="2000" b="1" dirty="0"/>
          </a:p>
          <a:p>
            <a:pPr>
              <a:buFont typeface="Wingdings" pitchFamily="2" charset="2"/>
              <a:buNone/>
            </a:pPr>
            <a:endParaRPr lang="ru-RU" sz="2000" b="1" dirty="0"/>
          </a:p>
          <a:p>
            <a:pPr>
              <a:buFont typeface="Wingdings" pitchFamily="2" charset="2"/>
              <a:buNone/>
            </a:pPr>
            <a:r>
              <a:rPr lang="ru-RU" sz="2000" b="1" dirty="0">
                <a:solidFill>
                  <a:schemeClr val="bg1">
                    <a:lumMod val="95000"/>
                  </a:schemeClr>
                </a:solidFill>
              </a:rPr>
              <a:t>(</a:t>
            </a:r>
            <a:r>
              <a:rPr lang="ru-RU" sz="2000" b="1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поместье) – хозяйство феодала, в котором работали зависимые 	крестьяне</a:t>
            </a:r>
          </a:p>
          <a:p>
            <a:pPr>
              <a:buFont typeface="Wingdings" pitchFamily="2" charset="2"/>
              <a:buNone/>
            </a:pPr>
            <a:r>
              <a:rPr lang="ru-RU" sz="2000" b="1" dirty="0"/>
              <a:t> 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0" y="4572000"/>
            <a:ext cx="24384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Господская земля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2667000" y="4572000"/>
            <a:ext cx="261938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Крестьянские</a:t>
            </a:r>
          </a:p>
          <a:p>
            <a:pPr algn="ctr"/>
            <a:r>
              <a:rPr lang="ru-RU" sz="2000" b="1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 наделы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685800" y="1371600"/>
            <a:ext cx="33528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Феодальная вотчина</a:t>
            </a:r>
          </a:p>
        </p:txBody>
      </p:sp>
      <p:sp>
        <p:nvSpPr>
          <p:cNvPr id="12298" name="Line 10"/>
          <p:cNvSpPr>
            <a:spLocks noChangeShapeType="1"/>
          </p:cNvSpPr>
          <p:nvPr/>
        </p:nvSpPr>
        <p:spPr bwMode="auto">
          <a:xfrm flipH="1">
            <a:off x="1357290" y="3643314"/>
            <a:ext cx="9144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2286000" y="3657600"/>
            <a:ext cx="9906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pic>
        <p:nvPicPr>
          <p:cNvPr id="12300" name="Picture 12" descr="001313"/>
          <p:cNvPicPr>
            <a:picLocks noChangeAspect="1" noChangeArrowheads="1"/>
          </p:cNvPicPr>
          <p:nvPr>
            <p:ph type="body"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5429256" y="1714488"/>
            <a:ext cx="3467128" cy="3714760"/>
          </a:xfrm>
          <a:noFill/>
          <a:ln/>
        </p:spPr>
      </p:pic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571472" y="214290"/>
            <a:ext cx="8872542" cy="56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Arial Narrow" pitchFamily="34" charset="0"/>
                <a:ea typeface="+mj-ea"/>
                <a:cs typeface="+mj-cs"/>
              </a:rPr>
              <a:t>Феодалы – собственники земли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14348" y="6143644"/>
            <a:ext cx="807249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Вся земля в  средние века принадлежала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феодалам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2000"/>
                                        <p:tgtEl>
                                          <p:spTgt spid="12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2" grpId="0" build="p"/>
      <p:bldP spid="12295" grpId="0" animBg="1"/>
      <p:bldP spid="12296" grpId="0" animBg="1"/>
      <p:bldP spid="12297" grpId="0" animBg="1"/>
      <p:bldP spid="12298" grpId="0" animBg="1"/>
      <p:bldP spid="12299" grpId="0" animBg="1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Господский двор</a:t>
            </a:r>
            <a:endParaRPr lang="ru-RU" dirty="0">
              <a:solidFill>
                <a:schemeClr val="bg1">
                  <a:lumMod val="9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В центе вотчины или поместья располагался господский двор, обнесённый оградой в</a:t>
            </a:r>
          </a:p>
          <a:p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Последствии становился  - замком</a:t>
            </a:r>
            <a:r>
              <a:rPr lang="ru-RU" dirty="0" smtClean="0">
                <a:latin typeface="Arial Narrow" pitchFamily="34" charset="0"/>
              </a:rPr>
              <a:t>.</a:t>
            </a:r>
            <a:endParaRPr lang="ru-RU" dirty="0">
              <a:latin typeface="Arial Narrow" pitchFamily="34" charset="0"/>
            </a:endParaRPr>
          </a:p>
        </p:txBody>
      </p:sp>
      <p:pic>
        <p:nvPicPr>
          <p:cNvPr id="1026" name="Picture 2" descr="C:\Users\User\Desktop\загрузки с электронки\image002.gi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428736"/>
            <a:ext cx="4038600" cy="46434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Феодал и зависимые крестьяне.</a:t>
            </a:r>
          </a:p>
        </p:txBody>
      </p:sp>
      <p:sp>
        <p:nvSpPr>
          <p:cNvPr id="14344" name="Rectangle 8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dirty="0"/>
              <a:t>	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1800" b="1" dirty="0" smtClean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ru-RU" sz="1800" b="1" dirty="0">
                <a:solidFill>
                  <a:schemeClr val="bg1">
                    <a:lumMod val="95000"/>
                  </a:schemeClr>
                </a:solidFill>
              </a:rPr>
              <a:t>		</a:t>
            </a:r>
            <a:r>
              <a:rPr lang="ru-RU" sz="1800" b="1" dirty="0" smtClean="0">
                <a:solidFill>
                  <a:schemeClr val="bg1">
                    <a:lumMod val="95000"/>
                  </a:schemeClr>
                </a:solidFill>
              </a:rPr>
              <a:t>.</a:t>
            </a:r>
            <a:endParaRPr lang="ru-RU" sz="18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1800" b="1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</p:txBody>
      </p:sp>
      <p:sp>
        <p:nvSpPr>
          <p:cNvPr id="14345" name="Oval 9"/>
          <p:cNvSpPr>
            <a:spLocks noChangeArrowheads="1"/>
          </p:cNvSpPr>
          <p:nvPr/>
        </p:nvSpPr>
        <p:spPr bwMode="auto">
          <a:xfrm>
            <a:off x="609600" y="1428736"/>
            <a:ext cx="7248548" cy="192882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</a:rPr>
              <a:t>Повинности</a:t>
            </a:r>
          </a:p>
          <a:p>
            <a:pPr algn="ctr"/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</a:rPr>
              <a:t> –</a:t>
            </a:r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</a:rPr>
              <a:t>Это принудительные обязанности за пользование</a:t>
            </a:r>
          </a:p>
          <a:p>
            <a:pPr algn="ctr"/>
            <a:r>
              <a:rPr lang="ru-RU" sz="1600" b="1" dirty="0" smtClean="0">
                <a:solidFill>
                  <a:schemeClr val="bg1">
                    <a:lumMod val="95000"/>
                  </a:schemeClr>
                </a:solidFill>
              </a:rPr>
              <a:t>Крестьян землёй. </a:t>
            </a:r>
          </a:p>
          <a:p>
            <a:pPr algn="ctr"/>
            <a:endParaRPr lang="ru-RU" sz="2400" b="1" dirty="0"/>
          </a:p>
        </p:txBody>
      </p:sp>
      <p:sp>
        <p:nvSpPr>
          <p:cNvPr id="14346" name="Oval 10"/>
          <p:cNvSpPr>
            <a:spLocks noChangeArrowheads="1"/>
          </p:cNvSpPr>
          <p:nvPr/>
        </p:nvSpPr>
        <p:spPr bwMode="auto">
          <a:xfrm>
            <a:off x="285720" y="4000504"/>
            <a:ext cx="4071966" cy="2857496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Барщина – это</a:t>
            </a: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 все даровые (т.е.даром, бесплатно)</a:t>
            </a: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работы в</a:t>
            </a: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 поместье феодала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347" name="Oval 11"/>
          <p:cNvSpPr>
            <a:spLocks noChangeArrowheads="1"/>
          </p:cNvSpPr>
          <p:nvPr/>
        </p:nvSpPr>
        <p:spPr bwMode="auto">
          <a:xfrm>
            <a:off x="4857752" y="4143380"/>
            <a:ext cx="3857652" cy="271462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Оброк –</a:t>
            </a: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это доля продуктов с</a:t>
            </a: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х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озяйства крестьян,</a:t>
            </a: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которую он отдавал </a:t>
            </a: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своему хозяину т.е.</a:t>
            </a: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</a:rPr>
              <a:t>феодалу</a:t>
            </a:r>
            <a:endParaRPr lang="ru-RU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H="1">
            <a:off x="2714612" y="3429000"/>
            <a:ext cx="847748" cy="9286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4350" name="Line 14"/>
          <p:cNvSpPr>
            <a:spLocks noChangeShapeType="1"/>
          </p:cNvSpPr>
          <p:nvPr/>
        </p:nvSpPr>
        <p:spPr bwMode="auto">
          <a:xfrm>
            <a:off x="5214942" y="3286124"/>
            <a:ext cx="1143008" cy="100013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5" grpId="0" animBg="1"/>
      <p:bldP spid="14346" grpId="0" animBg="1"/>
      <p:bldP spid="14347" grpId="0" animBg="1"/>
      <p:bldP spid="14349" grpId="0" animBg="1"/>
      <p:bldP spid="1435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38"/>
            <a:ext cx="8229600" cy="7747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Разделите повинности на две группы</a:t>
            </a:r>
            <a:r>
              <a:rPr lang="ru-RU" sz="4000" b="1" dirty="0" smtClean="0">
                <a:solidFill>
                  <a:srgbClr val="0000CC"/>
                </a:solidFill>
              </a:rPr>
              <a:t>:</a:t>
            </a:r>
            <a:endParaRPr lang="ru-RU" sz="4000" dirty="0" smtClean="0">
              <a:solidFill>
                <a:srgbClr val="0000CC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28625" y="1928813"/>
            <a:ext cx="4038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i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БАРЩИНА</a:t>
            </a:r>
          </a:p>
          <a:p>
            <a:pPr eaLnBrk="1" hangingPunct="1">
              <a:buClr>
                <a:srgbClr val="0000CC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Косить луга и убирать сено</a:t>
            </a:r>
          </a:p>
          <a:p>
            <a:pPr eaLnBrk="1" hangingPunct="1">
              <a:buClr>
                <a:srgbClr val="0000CC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Чистить мельничные канавы</a:t>
            </a:r>
          </a:p>
          <a:p>
            <a:pPr eaLnBrk="1" hangingPunct="1">
              <a:buClr>
                <a:srgbClr val="0000CC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Выгребать навоз</a:t>
            </a:r>
          </a:p>
          <a:p>
            <a:pPr eaLnBrk="1" hangingPunct="1">
              <a:buClr>
                <a:srgbClr val="0000CC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Пахать поля, сеять и убирать хлеб</a:t>
            </a:r>
          </a:p>
          <a:p>
            <a:pPr eaLnBrk="1" hangingPunct="1"/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928813"/>
            <a:ext cx="4038600" cy="4525962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b="1" i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ОБРОК</a:t>
            </a:r>
          </a:p>
          <a:p>
            <a:pPr eaLnBrk="1" hangingPunct="1">
              <a:buClr>
                <a:srgbClr val="0000CC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Сдавать хлеб</a:t>
            </a:r>
          </a:p>
          <a:p>
            <a:pPr eaLnBrk="1" hangingPunct="1">
              <a:buClr>
                <a:srgbClr val="0000CC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Нести поросят</a:t>
            </a:r>
          </a:p>
          <a:p>
            <a:pPr eaLnBrk="1" hangingPunct="1">
              <a:buClr>
                <a:srgbClr val="0000CC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Выпекать лепешку к празднику</a:t>
            </a:r>
          </a:p>
          <a:p>
            <a:pPr eaLnBrk="1" hangingPunct="1">
              <a:buClr>
                <a:srgbClr val="0000CC"/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Сдавать ячмень и пшеницу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267200" y="228600"/>
            <a:ext cx="4876800" cy="58674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ru-RU" sz="2400" b="1" dirty="0"/>
          </a:p>
          <a:p>
            <a:pPr algn="ctr">
              <a:buFont typeface="Wingdings" pitchFamily="2" charset="2"/>
              <a:buNone/>
            </a:pPr>
            <a:endParaRPr lang="ru-RU" sz="2400" b="1" dirty="0"/>
          </a:p>
          <a:p>
            <a:pPr algn="ctr">
              <a:buFont typeface="Wingdings" pitchFamily="2" charset="2"/>
              <a:buNone/>
            </a:pPr>
            <a:endParaRPr lang="ru-RU" sz="2400" b="1" dirty="0"/>
          </a:p>
          <a:p>
            <a:pPr algn="ctr">
              <a:buFont typeface="Wingdings" pitchFamily="2" charset="2"/>
              <a:buNone/>
            </a:pPr>
            <a:endParaRPr lang="ru-RU" sz="2400" b="1" dirty="0"/>
          </a:p>
          <a:p>
            <a:pPr algn="ctr">
              <a:buFont typeface="Wingdings" pitchFamily="2" charset="2"/>
              <a:buNone/>
            </a:pPr>
            <a:endParaRPr lang="ru-RU" sz="2400" b="1" dirty="0"/>
          </a:p>
          <a:p>
            <a:pPr algn="ctr">
              <a:buFont typeface="Wingdings" pitchFamily="2" charset="2"/>
              <a:buNone/>
            </a:pPr>
            <a:endParaRPr lang="ru-RU" sz="2400" b="1" dirty="0"/>
          </a:p>
          <a:p>
            <a:pPr algn="ctr">
              <a:buFont typeface="Wingdings" pitchFamily="2" charset="2"/>
              <a:buNone/>
            </a:pPr>
            <a:endParaRPr lang="ru-RU" sz="2400" b="1" dirty="0"/>
          </a:p>
          <a:p>
            <a:pPr algn="ctr">
              <a:buFont typeface="Wingdings" pitchFamily="2" charset="2"/>
              <a:buNone/>
            </a:pPr>
            <a:endParaRPr lang="ru-RU" sz="2400" b="1" dirty="0"/>
          </a:p>
          <a:p>
            <a:pPr algn="ctr">
              <a:buFont typeface="Wingdings" pitchFamily="2" charset="2"/>
              <a:buNone/>
            </a:pPr>
            <a:endParaRPr lang="ru-RU" sz="2400" b="1" dirty="0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857224" y="304800"/>
            <a:ext cx="7905776" cy="1066800"/>
          </a:xfrm>
          <a:prstGeom prst="rect">
            <a:avLst/>
          </a:prstGeom>
          <a:solidFill>
            <a:srgbClr val="00B0F0"/>
          </a:solidFill>
          <a:ln w="9525">
            <a:solidFill>
              <a:schemeClr val="accent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ru-RU" sz="2400" b="1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ru-RU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Виды </a:t>
            </a:r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к</a:t>
            </a:r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рестьянской </a:t>
            </a:r>
            <a:r>
              <a:rPr lang="ru-RU" sz="4000" b="1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зависимости</a:t>
            </a:r>
          </a:p>
          <a:p>
            <a:pPr algn="ctr"/>
            <a:endParaRPr lang="ru-RU" sz="4000" b="1" dirty="0">
              <a:solidFill>
                <a:schemeClr val="bg1">
                  <a:lumMod val="9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14348" y="2357430"/>
            <a:ext cx="3000396" cy="178595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Поземельно</a:t>
            </a:r>
          </a:p>
          <a:p>
            <a:pPr algn="ctr"/>
            <a:r>
              <a:rPr lang="ru-RU" sz="2000" b="1" dirty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 </a:t>
            </a:r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зависимые</a:t>
            </a: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(имели личную свободу,</a:t>
            </a: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но не имели земли)</a:t>
            </a:r>
            <a:endParaRPr lang="ru-RU" sz="2000" b="1" dirty="0">
              <a:solidFill>
                <a:schemeClr val="bg1">
                  <a:lumMod val="9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5643570" y="2500306"/>
            <a:ext cx="3071818" cy="171451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Лично</a:t>
            </a: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Зависимые </a:t>
            </a:r>
          </a:p>
          <a:p>
            <a:pPr algn="ctr"/>
            <a:r>
              <a:rPr lang="ru-RU" sz="20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(потомки рабов)</a:t>
            </a:r>
            <a:endParaRPr lang="ru-RU" sz="2000" b="1" dirty="0">
              <a:solidFill>
                <a:schemeClr val="bg1">
                  <a:lumMod val="95000"/>
                </a:schemeClr>
              </a:solidFill>
              <a:latin typeface="Arial Narrow" pitchFamily="34" charset="0"/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6781800" y="14478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H="1">
            <a:off x="2071670" y="1428736"/>
            <a:ext cx="1590676" cy="12144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>
            <a:off x="5286380" y="1357298"/>
            <a:ext cx="1571636" cy="12858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285720" y="4813995"/>
            <a:ext cx="8286808" cy="240065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Narrow" pitchFamily="34" charset="0"/>
              </a:rPr>
              <a:t>Феодалы стремились к власти над крестьянами ,как вы думаете, зачем?</a:t>
            </a:r>
          </a:p>
          <a:p>
            <a:pPr algn="ctr"/>
            <a:endParaRPr lang="ru-RU" sz="2400" b="1" dirty="0" smtClean="0">
              <a:solidFill>
                <a:schemeClr val="bg1">
                  <a:lumMod val="95000"/>
                </a:schemeClr>
              </a:solidFill>
              <a:latin typeface="Arial Narrow" pitchFamily="34" charset="0"/>
            </a:endParaRPr>
          </a:p>
          <a:p>
            <a:pPr algn="ctr"/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Положение </a:t>
            </a:r>
            <a:r>
              <a:rPr lang="ru-RU" sz="2400" b="1" dirty="0" smtClean="0">
                <a:solidFill>
                  <a:schemeClr val="bg1">
                    <a:lumMod val="95000"/>
                  </a:schemeClr>
                </a:solidFill>
                <a:latin typeface="Arial Narrow" pitchFamily="34" charset="0"/>
              </a:rPr>
              <a:t>каких крестьян было наиболее тяжелым? Почему?</a:t>
            </a:r>
          </a:p>
          <a:p>
            <a:pPr algn="ctr"/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 animBg="1"/>
      <p:bldP spid="16392" grpId="0" animBg="1"/>
      <p:bldP spid="16394" grpId="0" animBg="1"/>
      <p:bldP spid="1639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Крестьяне в средние века были объединены в общины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</a:rPr>
              <a:t>Причины объединения крестьян в общины:</a:t>
            </a:r>
          </a:p>
          <a:p>
            <a:pPr>
              <a:buNone/>
            </a:pPr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</a:rPr>
              <a:t>    Решали важные вопросы, которые касались       всех членов общины: когда, что и где сеять, когда убирать. </a:t>
            </a:r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</a:rPr>
              <a:t>Земля давалась общине, а внутри ее происходил передел, что бы у всех были равные участки </a:t>
            </a:r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</a:rPr>
              <a:t>(чересполосица). </a:t>
            </a:r>
            <a:r>
              <a:rPr lang="ru-RU" sz="2400" dirty="0" smtClean="0">
                <a:solidFill>
                  <a:schemeClr val="bg1"/>
                </a:solidFill>
                <a:latin typeface="Arial Narrow" pitchFamily="34" charset="0"/>
              </a:rPr>
              <a:t>Все дела в общине решались сообща, на общем сходе.</a:t>
            </a:r>
            <a:endParaRPr lang="ru-RU" sz="2400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None/>
            </a:pPr>
            <a:endParaRPr lang="ru-RU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ru-RU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>
              <a:buNone/>
            </a:pPr>
            <a:endParaRPr lang="ru-RU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ru-RU" dirty="0" smtClean="0">
              <a:solidFill>
                <a:srgbClr val="0000CC"/>
              </a:solidFill>
            </a:endParaRPr>
          </a:p>
          <a:p>
            <a:pPr>
              <a:buNone/>
            </a:pP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7" name="Picture 8" descr="Рисунок4"/>
          <p:cNvPicPr>
            <a:picLocks noChangeAspect="1" noChangeArrowheads="1"/>
          </p:cNvPicPr>
          <p:nvPr/>
        </p:nvPicPr>
        <p:blipFill>
          <a:blip r:embed="rId2">
            <a:lum bright="-6000" contrast="24000"/>
          </a:blip>
          <a:srcRect/>
          <a:stretch>
            <a:fillRect/>
          </a:stretch>
        </p:blipFill>
        <p:spPr bwMode="auto">
          <a:xfrm>
            <a:off x="785786" y="4214818"/>
            <a:ext cx="7611209" cy="2357454"/>
          </a:xfrm>
          <a:prstGeom prst="rect">
            <a:avLst/>
          </a:prstGeom>
          <a:noFill/>
          <a:ln w="76200">
            <a:solidFill>
              <a:schemeClr val="tx2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00633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715140" y="2357430"/>
            <a:ext cx="2218562" cy="2185990"/>
          </a:xfrm>
          <a:prstGeom prst="rect">
            <a:avLst/>
          </a:prstGeom>
          <a:noFill/>
          <a:ln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Основные функции крестьянской общины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Поддерживала мир и порядок на своей территории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Ведала хозяйственными делами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Следила за соблюдением традиций и обычаев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Помогала беднякам выплачивать налоги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Разыскивала преступников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Опекала крестьянских вдов и сирот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Проводила праздники и игры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Добивалась ограничения феодальных повинностей и произвола господ</a:t>
            </a:r>
          </a:p>
          <a:p>
            <a:r>
              <a:rPr lang="ru-RU" dirty="0" smtClean="0">
                <a:solidFill>
                  <a:schemeClr val="bg1"/>
                </a:solidFill>
                <a:latin typeface="Arial Narrow" pitchFamily="34" charset="0"/>
              </a:rPr>
              <a:t>Поровну распределяли участки земли, что бы у всех были равные возможности для ведения хозяйства.</a:t>
            </a:r>
            <a:endParaRPr lang="ru-RU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834</Words>
  <PresentationFormat>Экран (4:3)</PresentationFormat>
  <Paragraphs>142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Средневековая деревня  и ее обитатели. Урок в 6 классе  Разработала: учитель истории и обществознания МОУ « Кулаковская СОШ»  П.Кулаково Грязнова Татьяна Яковлевна  </vt:lpstr>
      <vt:lpstr>ПЛАН УРОКА.</vt:lpstr>
      <vt:lpstr>Феодалы – собственники земли</vt:lpstr>
      <vt:lpstr>Господский двор</vt:lpstr>
      <vt:lpstr>Феодал и зависимые крестьяне.</vt:lpstr>
      <vt:lpstr>Разделите повинности на две группы:</vt:lpstr>
      <vt:lpstr>Слайд 7</vt:lpstr>
      <vt:lpstr>Крестьяне в средние века были объединены в общины</vt:lpstr>
      <vt:lpstr>Основные функции крестьянской общины</vt:lpstr>
      <vt:lpstr>Как жили крестьяне</vt:lpstr>
      <vt:lpstr>Как жили крестьяне</vt:lpstr>
      <vt:lpstr>ТРУД КРЕСТЬЯН</vt:lpstr>
      <vt:lpstr>Натуральное хозяйство.</vt:lpstr>
      <vt:lpstr>НАТУРАЛЬНОЕ ХОЗЯЙСТВО</vt:lpstr>
      <vt:lpstr>ПОДВЕДЁМ ИТОГИ</vt:lpstr>
      <vt:lpstr>Слайд 16</vt:lpstr>
      <vt:lpstr>Домашнее задание.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</cp:revision>
  <dcterms:created xsi:type="dcterms:W3CDTF">2019-01-08T16:43:25Z</dcterms:created>
  <dcterms:modified xsi:type="dcterms:W3CDTF">2019-01-08T18:40:55Z</dcterms:modified>
</cp:coreProperties>
</file>