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tiff" ContentType="image/tiff"/>
  <Default Extension="xlsx" ContentType="application/vnd.openxmlformats-officedocument.spreadsheetml.sheet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74" r:id="rId5"/>
    <p:sldId id="275" r:id="rId6"/>
    <p:sldId id="259" r:id="rId7"/>
    <p:sldId id="276" r:id="rId8"/>
    <p:sldId id="278" r:id="rId9"/>
    <p:sldId id="277" r:id="rId10"/>
    <p:sldId id="260" r:id="rId11"/>
    <p:sldId id="26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62" r:id="rId20"/>
    <p:sldId id="263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1926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121926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121926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121926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121926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121926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121926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121926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121926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F"/>
    <a:srgbClr val="FFD309"/>
    <a:srgbClr val="FFD305"/>
    <a:srgbClr val="FFD307"/>
    <a:srgbClr val="FFD200"/>
    <a:srgbClr val="FFD400"/>
    <a:srgbClr val="01B0F2"/>
    <a:srgbClr val="FED302"/>
    <a:srgbClr val="FFD204"/>
    <a:srgbClr val="0577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4F5F4"/>
              </a:solidFill>
              <a:prstDash val="solid"/>
              <a:round/>
            </a:ln>
          </a:left>
          <a:right>
            <a:ln w="12700" cap="flat">
              <a:solidFill>
                <a:srgbClr val="F4F5F4"/>
              </a:solidFill>
              <a:prstDash val="solid"/>
              <a:round/>
            </a:ln>
          </a:right>
          <a:top>
            <a:ln w="12700" cap="flat">
              <a:solidFill>
                <a:srgbClr val="F4F5F4"/>
              </a:solidFill>
              <a:prstDash val="solid"/>
              <a:round/>
            </a:ln>
          </a:top>
          <a:bottom>
            <a:ln w="12700" cap="flat">
              <a:solidFill>
                <a:srgbClr val="F4F5F4"/>
              </a:solidFill>
              <a:prstDash val="solid"/>
              <a:round/>
            </a:ln>
          </a:bottom>
          <a:insideH>
            <a:ln w="12700" cap="flat">
              <a:solidFill>
                <a:srgbClr val="F4F5F4"/>
              </a:solidFill>
              <a:prstDash val="solid"/>
              <a:round/>
            </a:ln>
          </a:insideH>
          <a:insideV>
            <a:ln w="12700" cap="flat">
              <a:solidFill>
                <a:srgbClr val="F4F5F4"/>
              </a:solidFill>
              <a:prstDash val="solid"/>
              <a:round/>
            </a:ln>
          </a:insideV>
        </a:tcBdr>
        <a:fill>
          <a:solidFill>
            <a:srgbClr val="FECACB"/>
          </a:solidFill>
        </a:fill>
      </a:tcStyle>
    </a:wholeTbl>
    <a:band2H>
      <a:tcTxStyle/>
      <a:tcStyle>
        <a:tcBdr/>
        <a:fill>
          <a:solidFill>
            <a:srgbClr val="FEE6E7"/>
          </a:solidFill>
        </a:fill>
      </a:tcStyle>
    </a:band2H>
    <a:firstCol>
      <a:tcTxStyle b="on" i="off">
        <a:fontRef idx="minor">
          <a:srgbClr val="F4F5F4"/>
        </a:fontRef>
        <a:srgbClr val="F4F5F4"/>
      </a:tcTxStyle>
      <a:tcStyle>
        <a:tcBdr>
          <a:left>
            <a:ln w="12700" cap="flat">
              <a:solidFill>
                <a:srgbClr val="F4F5F4"/>
              </a:solidFill>
              <a:prstDash val="solid"/>
              <a:round/>
            </a:ln>
          </a:left>
          <a:right>
            <a:ln w="12700" cap="flat">
              <a:solidFill>
                <a:srgbClr val="F4F5F4"/>
              </a:solidFill>
              <a:prstDash val="solid"/>
              <a:round/>
            </a:ln>
          </a:right>
          <a:top>
            <a:ln w="12700" cap="flat">
              <a:solidFill>
                <a:srgbClr val="F4F5F4"/>
              </a:solidFill>
              <a:prstDash val="solid"/>
              <a:round/>
            </a:ln>
          </a:top>
          <a:bottom>
            <a:ln w="12700" cap="flat">
              <a:solidFill>
                <a:srgbClr val="F4F5F4"/>
              </a:solidFill>
              <a:prstDash val="solid"/>
              <a:round/>
            </a:ln>
          </a:bottom>
          <a:insideH>
            <a:ln w="12700" cap="flat">
              <a:solidFill>
                <a:srgbClr val="F4F5F4"/>
              </a:solidFill>
              <a:prstDash val="solid"/>
              <a:round/>
            </a:ln>
          </a:insideH>
          <a:insideV>
            <a:ln w="12700" cap="flat">
              <a:solidFill>
                <a:srgbClr val="F4F5F4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4F5F4"/>
        </a:fontRef>
        <a:srgbClr val="F4F5F4"/>
      </a:tcTxStyle>
      <a:tcStyle>
        <a:tcBdr>
          <a:left>
            <a:ln w="12700" cap="flat">
              <a:solidFill>
                <a:srgbClr val="F4F5F4"/>
              </a:solidFill>
              <a:prstDash val="solid"/>
              <a:round/>
            </a:ln>
          </a:left>
          <a:right>
            <a:ln w="12700" cap="flat">
              <a:solidFill>
                <a:srgbClr val="F4F5F4"/>
              </a:solidFill>
              <a:prstDash val="solid"/>
              <a:round/>
            </a:ln>
          </a:right>
          <a:top>
            <a:ln w="38100" cap="flat">
              <a:solidFill>
                <a:srgbClr val="F4F5F4"/>
              </a:solidFill>
              <a:prstDash val="solid"/>
              <a:round/>
            </a:ln>
          </a:top>
          <a:bottom>
            <a:ln w="12700" cap="flat">
              <a:solidFill>
                <a:srgbClr val="F4F5F4"/>
              </a:solidFill>
              <a:prstDash val="solid"/>
              <a:round/>
            </a:ln>
          </a:bottom>
          <a:insideH>
            <a:ln w="12700" cap="flat">
              <a:solidFill>
                <a:srgbClr val="F4F5F4"/>
              </a:solidFill>
              <a:prstDash val="solid"/>
              <a:round/>
            </a:ln>
          </a:insideH>
          <a:insideV>
            <a:ln w="12700" cap="flat">
              <a:solidFill>
                <a:srgbClr val="F4F5F4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4F5F4"/>
        </a:fontRef>
        <a:srgbClr val="F4F5F4"/>
      </a:tcTxStyle>
      <a:tcStyle>
        <a:tcBdr>
          <a:left>
            <a:ln w="12700" cap="flat">
              <a:solidFill>
                <a:srgbClr val="F4F5F4"/>
              </a:solidFill>
              <a:prstDash val="solid"/>
              <a:round/>
            </a:ln>
          </a:left>
          <a:right>
            <a:ln w="12700" cap="flat">
              <a:solidFill>
                <a:srgbClr val="F4F5F4"/>
              </a:solidFill>
              <a:prstDash val="solid"/>
              <a:round/>
            </a:ln>
          </a:right>
          <a:top>
            <a:ln w="12700" cap="flat">
              <a:solidFill>
                <a:srgbClr val="F4F5F4"/>
              </a:solidFill>
              <a:prstDash val="solid"/>
              <a:round/>
            </a:ln>
          </a:top>
          <a:bottom>
            <a:ln w="38100" cap="flat">
              <a:solidFill>
                <a:srgbClr val="F4F5F4"/>
              </a:solidFill>
              <a:prstDash val="solid"/>
              <a:round/>
            </a:ln>
          </a:bottom>
          <a:insideH>
            <a:ln w="12700" cap="flat">
              <a:solidFill>
                <a:srgbClr val="F4F5F4"/>
              </a:solidFill>
              <a:prstDash val="solid"/>
              <a:round/>
            </a:ln>
          </a:insideH>
          <a:insideV>
            <a:ln w="12700" cap="flat">
              <a:solidFill>
                <a:srgbClr val="F4F5F4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4F5F4"/>
              </a:solidFill>
              <a:prstDash val="solid"/>
              <a:round/>
            </a:ln>
          </a:left>
          <a:right>
            <a:ln w="12700" cap="flat">
              <a:solidFill>
                <a:srgbClr val="F4F5F4"/>
              </a:solidFill>
              <a:prstDash val="solid"/>
              <a:round/>
            </a:ln>
          </a:right>
          <a:top>
            <a:ln w="12700" cap="flat">
              <a:solidFill>
                <a:srgbClr val="F4F5F4"/>
              </a:solidFill>
              <a:prstDash val="solid"/>
              <a:round/>
            </a:ln>
          </a:top>
          <a:bottom>
            <a:ln w="12700" cap="flat">
              <a:solidFill>
                <a:srgbClr val="F4F5F4"/>
              </a:solidFill>
              <a:prstDash val="solid"/>
              <a:round/>
            </a:ln>
          </a:bottom>
          <a:insideH>
            <a:ln w="12700" cap="flat">
              <a:solidFill>
                <a:srgbClr val="F4F5F4"/>
              </a:solidFill>
              <a:prstDash val="solid"/>
              <a:round/>
            </a:ln>
          </a:insideH>
          <a:insideV>
            <a:ln w="12700" cap="flat">
              <a:solidFill>
                <a:srgbClr val="F4F5F4"/>
              </a:solidFill>
              <a:prstDash val="solid"/>
              <a:round/>
            </a:ln>
          </a:insideV>
        </a:tcBdr>
        <a:fill>
          <a:solidFill>
            <a:srgbClr val="D4CCD4"/>
          </a:solidFill>
        </a:fill>
      </a:tcStyle>
    </a:wholeTbl>
    <a:band2H>
      <a:tcTxStyle/>
      <a:tcStyle>
        <a:tcBdr/>
        <a:fill>
          <a:solidFill>
            <a:srgbClr val="EBE7EB"/>
          </a:solidFill>
        </a:fill>
      </a:tcStyle>
    </a:band2H>
    <a:firstCol>
      <a:tcTxStyle b="on" i="off">
        <a:fontRef idx="minor">
          <a:srgbClr val="F4F5F4"/>
        </a:fontRef>
        <a:srgbClr val="F4F5F4"/>
      </a:tcTxStyle>
      <a:tcStyle>
        <a:tcBdr>
          <a:left>
            <a:ln w="12700" cap="flat">
              <a:solidFill>
                <a:srgbClr val="F4F5F4"/>
              </a:solidFill>
              <a:prstDash val="solid"/>
              <a:round/>
            </a:ln>
          </a:left>
          <a:right>
            <a:ln w="12700" cap="flat">
              <a:solidFill>
                <a:srgbClr val="F4F5F4"/>
              </a:solidFill>
              <a:prstDash val="solid"/>
              <a:round/>
            </a:ln>
          </a:right>
          <a:top>
            <a:ln w="12700" cap="flat">
              <a:solidFill>
                <a:srgbClr val="F4F5F4"/>
              </a:solidFill>
              <a:prstDash val="solid"/>
              <a:round/>
            </a:ln>
          </a:top>
          <a:bottom>
            <a:ln w="12700" cap="flat">
              <a:solidFill>
                <a:srgbClr val="F4F5F4"/>
              </a:solidFill>
              <a:prstDash val="solid"/>
              <a:round/>
            </a:ln>
          </a:bottom>
          <a:insideH>
            <a:ln w="12700" cap="flat">
              <a:solidFill>
                <a:srgbClr val="F4F5F4"/>
              </a:solidFill>
              <a:prstDash val="solid"/>
              <a:round/>
            </a:ln>
          </a:insideH>
          <a:insideV>
            <a:ln w="12700" cap="flat">
              <a:solidFill>
                <a:srgbClr val="F4F5F4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4F5F4"/>
        </a:fontRef>
        <a:srgbClr val="F4F5F4"/>
      </a:tcTxStyle>
      <a:tcStyle>
        <a:tcBdr>
          <a:left>
            <a:ln w="12700" cap="flat">
              <a:solidFill>
                <a:srgbClr val="F4F5F4"/>
              </a:solidFill>
              <a:prstDash val="solid"/>
              <a:round/>
            </a:ln>
          </a:left>
          <a:right>
            <a:ln w="12700" cap="flat">
              <a:solidFill>
                <a:srgbClr val="F4F5F4"/>
              </a:solidFill>
              <a:prstDash val="solid"/>
              <a:round/>
            </a:ln>
          </a:right>
          <a:top>
            <a:ln w="38100" cap="flat">
              <a:solidFill>
                <a:srgbClr val="F4F5F4"/>
              </a:solidFill>
              <a:prstDash val="solid"/>
              <a:round/>
            </a:ln>
          </a:top>
          <a:bottom>
            <a:ln w="12700" cap="flat">
              <a:solidFill>
                <a:srgbClr val="F4F5F4"/>
              </a:solidFill>
              <a:prstDash val="solid"/>
              <a:round/>
            </a:ln>
          </a:bottom>
          <a:insideH>
            <a:ln w="12700" cap="flat">
              <a:solidFill>
                <a:srgbClr val="F4F5F4"/>
              </a:solidFill>
              <a:prstDash val="solid"/>
              <a:round/>
            </a:ln>
          </a:insideH>
          <a:insideV>
            <a:ln w="12700" cap="flat">
              <a:solidFill>
                <a:srgbClr val="F4F5F4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4F5F4"/>
        </a:fontRef>
        <a:srgbClr val="F4F5F4"/>
      </a:tcTxStyle>
      <a:tcStyle>
        <a:tcBdr>
          <a:left>
            <a:ln w="12700" cap="flat">
              <a:solidFill>
                <a:srgbClr val="F4F5F4"/>
              </a:solidFill>
              <a:prstDash val="solid"/>
              <a:round/>
            </a:ln>
          </a:left>
          <a:right>
            <a:ln w="12700" cap="flat">
              <a:solidFill>
                <a:srgbClr val="F4F5F4"/>
              </a:solidFill>
              <a:prstDash val="solid"/>
              <a:round/>
            </a:ln>
          </a:right>
          <a:top>
            <a:ln w="12700" cap="flat">
              <a:solidFill>
                <a:srgbClr val="F4F5F4"/>
              </a:solidFill>
              <a:prstDash val="solid"/>
              <a:round/>
            </a:ln>
          </a:top>
          <a:bottom>
            <a:ln w="38100" cap="flat">
              <a:solidFill>
                <a:srgbClr val="F4F5F4"/>
              </a:solidFill>
              <a:prstDash val="solid"/>
              <a:round/>
            </a:ln>
          </a:bottom>
          <a:insideH>
            <a:ln w="12700" cap="flat">
              <a:solidFill>
                <a:srgbClr val="F4F5F4"/>
              </a:solidFill>
              <a:prstDash val="solid"/>
              <a:round/>
            </a:ln>
          </a:insideH>
          <a:insideV>
            <a:ln w="12700" cap="flat">
              <a:solidFill>
                <a:srgbClr val="F4F5F4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4F5F4"/>
              </a:solidFill>
              <a:prstDash val="solid"/>
              <a:round/>
            </a:ln>
          </a:left>
          <a:right>
            <a:ln w="12700" cap="flat">
              <a:solidFill>
                <a:srgbClr val="F4F5F4"/>
              </a:solidFill>
              <a:prstDash val="solid"/>
              <a:round/>
            </a:ln>
          </a:right>
          <a:top>
            <a:ln w="12700" cap="flat">
              <a:solidFill>
                <a:srgbClr val="F4F5F4"/>
              </a:solidFill>
              <a:prstDash val="solid"/>
              <a:round/>
            </a:ln>
          </a:top>
          <a:bottom>
            <a:ln w="12700" cap="flat">
              <a:solidFill>
                <a:srgbClr val="F4F5F4"/>
              </a:solidFill>
              <a:prstDash val="solid"/>
              <a:round/>
            </a:ln>
          </a:bottom>
          <a:insideH>
            <a:ln w="12700" cap="flat">
              <a:solidFill>
                <a:srgbClr val="F4F5F4"/>
              </a:solidFill>
              <a:prstDash val="solid"/>
              <a:round/>
            </a:ln>
          </a:insideH>
          <a:insideV>
            <a:ln w="12700" cap="flat">
              <a:solidFill>
                <a:srgbClr val="F4F5F4"/>
              </a:solidFill>
              <a:prstDash val="solid"/>
              <a:round/>
            </a:ln>
          </a:insideV>
        </a:tcBdr>
        <a:fill>
          <a:solidFill>
            <a:srgbClr val="CBCAD0"/>
          </a:solidFill>
        </a:fill>
      </a:tcStyle>
    </a:wholeTbl>
    <a:band2H>
      <a:tcTxStyle/>
      <a:tcStyle>
        <a:tcBdr/>
        <a:fill>
          <a:solidFill>
            <a:srgbClr val="E7E6E9"/>
          </a:solidFill>
        </a:fill>
      </a:tcStyle>
    </a:band2H>
    <a:firstCol>
      <a:tcTxStyle b="on" i="off">
        <a:fontRef idx="minor">
          <a:srgbClr val="F4F5F4"/>
        </a:fontRef>
        <a:srgbClr val="F4F5F4"/>
      </a:tcTxStyle>
      <a:tcStyle>
        <a:tcBdr>
          <a:left>
            <a:ln w="12700" cap="flat">
              <a:solidFill>
                <a:srgbClr val="F4F5F4"/>
              </a:solidFill>
              <a:prstDash val="solid"/>
              <a:round/>
            </a:ln>
          </a:left>
          <a:right>
            <a:ln w="12700" cap="flat">
              <a:solidFill>
                <a:srgbClr val="F4F5F4"/>
              </a:solidFill>
              <a:prstDash val="solid"/>
              <a:round/>
            </a:ln>
          </a:right>
          <a:top>
            <a:ln w="12700" cap="flat">
              <a:solidFill>
                <a:srgbClr val="F4F5F4"/>
              </a:solidFill>
              <a:prstDash val="solid"/>
              <a:round/>
            </a:ln>
          </a:top>
          <a:bottom>
            <a:ln w="12700" cap="flat">
              <a:solidFill>
                <a:srgbClr val="F4F5F4"/>
              </a:solidFill>
              <a:prstDash val="solid"/>
              <a:round/>
            </a:ln>
          </a:bottom>
          <a:insideH>
            <a:ln w="12700" cap="flat">
              <a:solidFill>
                <a:srgbClr val="F4F5F4"/>
              </a:solidFill>
              <a:prstDash val="solid"/>
              <a:round/>
            </a:ln>
          </a:insideH>
          <a:insideV>
            <a:ln w="12700" cap="flat">
              <a:solidFill>
                <a:srgbClr val="F4F5F4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4F5F4"/>
        </a:fontRef>
        <a:srgbClr val="F4F5F4"/>
      </a:tcTxStyle>
      <a:tcStyle>
        <a:tcBdr>
          <a:left>
            <a:ln w="12700" cap="flat">
              <a:solidFill>
                <a:srgbClr val="F4F5F4"/>
              </a:solidFill>
              <a:prstDash val="solid"/>
              <a:round/>
            </a:ln>
          </a:left>
          <a:right>
            <a:ln w="12700" cap="flat">
              <a:solidFill>
                <a:srgbClr val="F4F5F4"/>
              </a:solidFill>
              <a:prstDash val="solid"/>
              <a:round/>
            </a:ln>
          </a:right>
          <a:top>
            <a:ln w="38100" cap="flat">
              <a:solidFill>
                <a:srgbClr val="F4F5F4"/>
              </a:solidFill>
              <a:prstDash val="solid"/>
              <a:round/>
            </a:ln>
          </a:top>
          <a:bottom>
            <a:ln w="12700" cap="flat">
              <a:solidFill>
                <a:srgbClr val="F4F5F4"/>
              </a:solidFill>
              <a:prstDash val="solid"/>
              <a:round/>
            </a:ln>
          </a:bottom>
          <a:insideH>
            <a:ln w="12700" cap="flat">
              <a:solidFill>
                <a:srgbClr val="F4F5F4"/>
              </a:solidFill>
              <a:prstDash val="solid"/>
              <a:round/>
            </a:ln>
          </a:insideH>
          <a:insideV>
            <a:ln w="12700" cap="flat">
              <a:solidFill>
                <a:srgbClr val="F4F5F4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4F5F4"/>
        </a:fontRef>
        <a:srgbClr val="F4F5F4"/>
      </a:tcTxStyle>
      <a:tcStyle>
        <a:tcBdr>
          <a:left>
            <a:ln w="12700" cap="flat">
              <a:solidFill>
                <a:srgbClr val="F4F5F4"/>
              </a:solidFill>
              <a:prstDash val="solid"/>
              <a:round/>
            </a:ln>
          </a:left>
          <a:right>
            <a:ln w="12700" cap="flat">
              <a:solidFill>
                <a:srgbClr val="F4F5F4"/>
              </a:solidFill>
              <a:prstDash val="solid"/>
              <a:round/>
            </a:ln>
          </a:right>
          <a:top>
            <a:ln w="12700" cap="flat">
              <a:solidFill>
                <a:srgbClr val="F4F5F4"/>
              </a:solidFill>
              <a:prstDash val="solid"/>
              <a:round/>
            </a:ln>
          </a:top>
          <a:bottom>
            <a:ln w="38100" cap="flat">
              <a:solidFill>
                <a:srgbClr val="F4F5F4"/>
              </a:solidFill>
              <a:prstDash val="solid"/>
              <a:round/>
            </a:ln>
          </a:bottom>
          <a:insideH>
            <a:ln w="12700" cap="flat">
              <a:solidFill>
                <a:srgbClr val="F4F5F4"/>
              </a:solidFill>
              <a:prstDash val="solid"/>
              <a:round/>
            </a:ln>
          </a:insideH>
          <a:insideV>
            <a:ln w="12700" cap="flat">
              <a:solidFill>
                <a:srgbClr val="F4F5F4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4F5F4"/>
          </a:solidFill>
        </a:fill>
      </a:tcStyle>
    </a:band2H>
    <a:firstCol>
      <a:tcTxStyle b="on" i="off">
        <a:fontRef idx="minor">
          <a:srgbClr val="F4F5F4"/>
        </a:fontRef>
        <a:srgbClr val="F4F5F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4F5F4"/>
          </a:solidFill>
        </a:fill>
      </a:tcStyle>
    </a:lastRow>
    <a:firstRow>
      <a:tcTxStyle b="on" i="off">
        <a:fontRef idx="minor">
          <a:srgbClr val="F4F5F4"/>
        </a:fontRef>
        <a:srgbClr val="F4F5F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4F5F4"/>
              </a:solidFill>
              <a:prstDash val="solid"/>
              <a:round/>
            </a:ln>
          </a:left>
          <a:right>
            <a:ln w="12700" cap="flat">
              <a:solidFill>
                <a:srgbClr val="F4F5F4"/>
              </a:solidFill>
              <a:prstDash val="solid"/>
              <a:round/>
            </a:ln>
          </a:right>
          <a:top>
            <a:ln w="12700" cap="flat">
              <a:solidFill>
                <a:srgbClr val="F4F5F4"/>
              </a:solidFill>
              <a:prstDash val="solid"/>
              <a:round/>
            </a:ln>
          </a:top>
          <a:bottom>
            <a:ln w="12700" cap="flat">
              <a:solidFill>
                <a:srgbClr val="F4F5F4"/>
              </a:solidFill>
              <a:prstDash val="solid"/>
              <a:round/>
            </a:ln>
          </a:bottom>
          <a:insideH>
            <a:ln w="12700" cap="flat">
              <a:solidFill>
                <a:srgbClr val="F4F5F4"/>
              </a:solidFill>
              <a:prstDash val="solid"/>
              <a:round/>
            </a:ln>
          </a:insideH>
          <a:insideV>
            <a:ln w="12700" cap="flat">
              <a:solidFill>
                <a:srgbClr val="F4F5F4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4F5F4"/>
        </a:fontRef>
        <a:srgbClr val="F4F5F4"/>
      </a:tcTxStyle>
      <a:tcStyle>
        <a:tcBdr>
          <a:left>
            <a:ln w="12700" cap="flat">
              <a:solidFill>
                <a:srgbClr val="F4F5F4"/>
              </a:solidFill>
              <a:prstDash val="solid"/>
              <a:round/>
            </a:ln>
          </a:left>
          <a:right>
            <a:ln w="12700" cap="flat">
              <a:solidFill>
                <a:srgbClr val="F4F5F4"/>
              </a:solidFill>
              <a:prstDash val="solid"/>
              <a:round/>
            </a:ln>
          </a:right>
          <a:top>
            <a:ln w="12700" cap="flat">
              <a:solidFill>
                <a:srgbClr val="F4F5F4"/>
              </a:solidFill>
              <a:prstDash val="solid"/>
              <a:round/>
            </a:ln>
          </a:top>
          <a:bottom>
            <a:ln w="12700" cap="flat">
              <a:solidFill>
                <a:srgbClr val="F4F5F4"/>
              </a:solidFill>
              <a:prstDash val="solid"/>
              <a:round/>
            </a:ln>
          </a:bottom>
          <a:insideH>
            <a:ln w="12700" cap="flat">
              <a:solidFill>
                <a:srgbClr val="F4F5F4"/>
              </a:solidFill>
              <a:prstDash val="solid"/>
              <a:round/>
            </a:ln>
          </a:insideH>
          <a:insideV>
            <a:ln w="12700" cap="flat">
              <a:solidFill>
                <a:srgbClr val="F4F5F4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4F5F4"/>
        </a:fontRef>
        <a:srgbClr val="F4F5F4"/>
      </a:tcTxStyle>
      <a:tcStyle>
        <a:tcBdr>
          <a:left>
            <a:ln w="12700" cap="flat">
              <a:solidFill>
                <a:srgbClr val="F4F5F4"/>
              </a:solidFill>
              <a:prstDash val="solid"/>
              <a:round/>
            </a:ln>
          </a:left>
          <a:right>
            <a:ln w="12700" cap="flat">
              <a:solidFill>
                <a:srgbClr val="F4F5F4"/>
              </a:solidFill>
              <a:prstDash val="solid"/>
              <a:round/>
            </a:ln>
          </a:right>
          <a:top>
            <a:ln w="38100" cap="flat">
              <a:solidFill>
                <a:srgbClr val="F4F5F4"/>
              </a:solidFill>
              <a:prstDash val="solid"/>
              <a:round/>
            </a:ln>
          </a:top>
          <a:bottom>
            <a:ln w="12700" cap="flat">
              <a:solidFill>
                <a:srgbClr val="F4F5F4"/>
              </a:solidFill>
              <a:prstDash val="solid"/>
              <a:round/>
            </a:ln>
          </a:bottom>
          <a:insideH>
            <a:ln w="12700" cap="flat">
              <a:solidFill>
                <a:srgbClr val="F4F5F4"/>
              </a:solidFill>
              <a:prstDash val="solid"/>
              <a:round/>
            </a:ln>
          </a:insideH>
          <a:insideV>
            <a:ln w="12700" cap="flat">
              <a:solidFill>
                <a:srgbClr val="F4F5F4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4F5F4"/>
        </a:fontRef>
        <a:srgbClr val="F4F5F4"/>
      </a:tcTxStyle>
      <a:tcStyle>
        <a:tcBdr>
          <a:left>
            <a:ln w="12700" cap="flat">
              <a:solidFill>
                <a:srgbClr val="F4F5F4"/>
              </a:solidFill>
              <a:prstDash val="solid"/>
              <a:round/>
            </a:ln>
          </a:left>
          <a:right>
            <a:ln w="12700" cap="flat">
              <a:solidFill>
                <a:srgbClr val="F4F5F4"/>
              </a:solidFill>
              <a:prstDash val="solid"/>
              <a:round/>
            </a:ln>
          </a:right>
          <a:top>
            <a:ln w="12700" cap="flat">
              <a:solidFill>
                <a:srgbClr val="F4F5F4"/>
              </a:solidFill>
              <a:prstDash val="solid"/>
              <a:round/>
            </a:ln>
          </a:top>
          <a:bottom>
            <a:ln w="38100" cap="flat">
              <a:solidFill>
                <a:srgbClr val="F4F5F4"/>
              </a:solidFill>
              <a:prstDash val="solid"/>
              <a:round/>
            </a:ln>
          </a:bottom>
          <a:insideH>
            <a:ln w="12700" cap="flat">
              <a:solidFill>
                <a:srgbClr val="F4F5F4"/>
              </a:solidFill>
              <a:prstDash val="solid"/>
              <a:round/>
            </a:ln>
          </a:insideH>
          <a:insideV>
            <a:ln w="12700" cap="flat">
              <a:solidFill>
                <a:srgbClr val="F4F5F4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2"/>
    <p:restoredTop sz="84135" autoAdjust="0"/>
  </p:normalViewPr>
  <p:slideViewPr>
    <p:cSldViewPr snapToGrid="0" snapToObjects="1">
      <p:cViewPr>
        <p:scale>
          <a:sx n="26" d="100"/>
          <a:sy n="26" d="100"/>
        </p:scale>
        <p:origin x="2416" y="101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69777268110596"/>
          <c:y val="0.0164978023498327"/>
          <c:w val="0.909991652741362"/>
          <c:h val="0.87779295254884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76200" cap="rnd">
              <a:solidFill>
                <a:srgbClr val="FFD2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Лист1!$A$2:$A$18</c:f>
              <c:numCache>
                <c:formatCode>General</c:formatCode>
                <c:ptCount val="17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  <c:pt idx="6">
                  <c:v>2015.0</c:v>
                </c:pt>
                <c:pt idx="7">
                  <c:v>2016.0</c:v>
                </c:pt>
                <c:pt idx="8">
                  <c:v>2017.0</c:v>
                </c:pt>
                <c:pt idx="9">
                  <c:v>2018.0</c:v>
                </c:pt>
                <c:pt idx="10">
                  <c:v>2019.0</c:v>
                </c:pt>
                <c:pt idx="11">
                  <c:v>2020.0</c:v>
                </c:pt>
                <c:pt idx="12">
                  <c:v>2021.0</c:v>
                </c:pt>
                <c:pt idx="13">
                  <c:v>2022.0</c:v>
                </c:pt>
                <c:pt idx="14">
                  <c:v>2023.0</c:v>
                </c:pt>
                <c:pt idx="15">
                  <c:v>2024.0</c:v>
                </c:pt>
                <c:pt idx="16">
                  <c:v>2025.0</c:v>
                </c:pt>
              </c:numCache>
            </c:num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0.0</c:v>
                </c:pt>
                <c:pt idx="1">
                  <c:v>2.5</c:v>
                </c:pt>
                <c:pt idx="2">
                  <c:v>4.0</c:v>
                </c:pt>
                <c:pt idx="3">
                  <c:v>5.5</c:v>
                </c:pt>
                <c:pt idx="4">
                  <c:v>7.0</c:v>
                </c:pt>
                <c:pt idx="5">
                  <c:v>12.0</c:v>
                </c:pt>
                <c:pt idx="6" formatCode="#,##0">
                  <c:v>15.0</c:v>
                </c:pt>
                <c:pt idx="7" formatCode="#,##0">
                  <c:v>18.0</c:v>
                </c:pt>
                <c:pt idx="8" formatCode="#,##0">
                  <c:v>25.0</c:v>
                </c:pt>
                <c:pt idx="9" formatCode="#,##0">
                  <c:v>33.0</c:v>
                </c:pt>
                <c:pt idx="10">
                  <c:v>40.0</c:v>
                </c:pt>
                <c:pt idx="11" formatCode="#,##0">
                  <c:v>50.0</c:v>
                </c:pt>
                <c:pt idx="12">
                  <c:v>63.0</c:v>
                </c:pt>
                <c:pt idx="13">
                  <c:v>80.0</c:v>
                </c:pt>
                <c:pt idx="14">
                  <c:v>103.0</c:v>
                </c:pt>
                <c:pt idx="15">
                  <c:v>130.0</c:v>
                </c:pt>
                <c:pt idx="16">
                  <c:v>175.0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FC5-0248-8FDB-C92C2FAC08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1585456"/>
        <c:axId val="2131663680"/>
      </c:lineChart>
      <c:catAx>
        <c:axId val="213158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1663680"/>
        <c:crosses val="autoZero"/>
        <c:auto val="1"/>
        <c:lblAlgn val="ctr"/>
        <c:lblOffset val="100"/>
        <c:noMultiLvlLbl val="0"/>
      </c:catAx>
      <c:valAx>
        <c:axId val="2131663680"/>
        <c:scaling>
          <c:orientation val="minMax"/>
          <c:max val="175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1585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301298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219261" latinLnBrk="0">
      <a:defRPr sz="1200">
        <a:latin typeface="+mj-lt"/>
        <a:ea typeface="+mj-ea"/>
        <a:cs typeface="+mj-cs"/>
        <a:sym typeface="Calibri"/>
      </a:defRPr>
    </a:lvl1pPr>
    <a:lvl2pPr indent="228600" defTabSz="1219261" latinLnBrk="0">
      <a:defRPr sz="1200">
        <a:latin typeface="+mj-lt"/>
        <a:ea typeface="+mj-ea"/>
        <a:cs typeface="+mj-cs"/>
        <a:sym typeface="Calibri"/>
      </a:defRPr>
    </a:lvl2pPr>
    <a:lvl3pPr indent="457200" defTabSz="1219261" latinLnBrk="0">
      <a:defRPr sz="1200">
        <a:latin typeface="+mj-lt"/>
        <a:ea typeface="+mj-ea"/>
        <a:cs typeface="+mj-cs"/>
        <a:sym typeface="Calibri"/>
      </a:defRPr>
    </a:lvl3pPr>
    <a:lvl4pPr indent="685800" defTabSz="1219261" latinLnBrk="0">
      <a:defRPr sz="1200">
        <a:latin typeface="+mj-lt"/>
        <a:ea typeface="+mj-ea"/>
        <a:cs typeface="+mj-cs"/>
        <a:sym typeface="Calibri"/>
      </a:defRPr>
    </a:lvl4pPr>
    <a:lvl5pPr indent="914400" defTabSz="1219261" latinLnBrk="0">
      <a:defRPr sz="1200">
        <a:latin typeface="+mj-lt"/>
        <a:ea typeface="+mj-ea"/>
        <a:cs typeface="+mj-cs"/>
        <a:sym typeface="Calibri"/>
      </a:defRPr>
    </a:lvl5pPr>
    <a:lvl6pPr indent="1143000" defTabSz="1219261" latinLnBrk="0">
      <a:defRPr sz="1200">
        <a:latin typeface="+mj-lt"/>
        <a:ea typeface="+mj-ea"/>
        <a:cs typeface="+mj-cs"/>
        <a:sym typeface="Calibri"/>
      </a:defRPr>
    </a:lvl6pPr>
    <a:lvl7pPr indent="1371600" defTabSz="1219261" latinLnBrk="0">
      <a:defRPr sz="1200">
        <a:latin typeface="+mj-lt"/>
        <a:ea typeface="+mj-ea"/>
        <a:cs typeface="+mj-cs"/>
        <a:sym typeface="Calibri"/>
      </a:defRPr>
    </a:lvl7pPr>
    <a:lvl8pPr indent="1600200" defTabSz="1219261" latinLnBrk="0">
      <a:defRPr sz="1200">
        <a:latin typeface="+mj-lt"/>
        <a:ea typeface="+mj-ea"/>
        <a:cs typeface="+mj-cs"/>
        <a:sym typeface="Calibri"/>
      </a:defRPr>
    </a:lvl8pPr>
    <a:lvl9pPr indent="1828800" defTabSz="1219261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dirty="0" smtClean="0">
                <a:effectLst/>
                <a:latin typeface="+mj-lt"/>
                <a:ea typeface="+mj-ea"/>
                <a:cs typeface="+mj-cs"/>
                <a:sym typeface="Calibri"/>
              </a:rPr>
              <a:t>«Сегодня у нас пройдет нестандартное занятие в рамках акции «Урок Цифры», которая проводится по всей России. В ее рамках будет проведен цикл необычных уроков информатики, которые пройдут в большинстве школ страны и охватят миллионы учеников с 1-го по 11-й классы. Каждый из них будет посвящен определенной теме: большие данные, сети и облачные технологии, безопасность будущего, персональные помощники, искусственный интеллект. Акция направлена на развитие цифровых компетенций, знаний и навыков, востребованных в современном мире</a:t>
            </a:r>
            <a:r>
              <a:rPr lang="en-US" sz="1200" i="1" dirty="0" smtClean="0">
                <a:effectLst/>
                <a:latin typeface="+mj-lt"/>
                <a:ea typeface="+mj-ea"/>
                <a:cs typeface="+mj-cs"/>
                <a:sym typeface="Calibri"/>
              </a:rPr>
              <a:t>/</a:t>
            </a:r>
            <a:r>
              <a:rPr lang="ru-RU" sz="1200" i="1" dirty="0" smtClean="0"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  <a:endParaRPr lang="ru-RU" sz="1200" dirty="0" smtClean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ru-RU" sz="1200" i="1" dirty="0" smtClean="0">
                <a:effectLst/>
                <a:latin typeface="+mj-lt"/>
                <a:ea typeface="+mj-ea"/>
                <a:cs typeface="+mj-cs"/>
                <a:sym typeface="Calibri"/>
              </a:rPr>
              <a:t>Мы живем в цифровом мире и каждый день сталкиваемся с большими данными, даже если не подозреваем об этом. Например, пользуясь смартфоном, вы приобщаетесь к теме больших данных. Как вы думаете, каким образом это происходит?» </a:t>
            </a:r>
            <a:r>
              <a:rPr lang="ru-RU" sz="1200" dirty="0" smtClean="0">
                <a:effectLst/>
                <a:latin typeface="+mj-lt"/>
                <a:ea typeface="+mj-ea"/>
                <a:cs typeface="+mj-cs"/>
                <a:sym typeface="Calibri"/>
              </a:rPr>
              <a:t>(Выслушайте ответы детей).</a:t>
            </a:r>
            <a:r>
              <a:rPr lang="ru-RU" sz="1600" dirty="0" smtClean="0">
                <a:effectLst/>
              </a:rPr>
              <a:t> </a:t>
            </a:r>
            <a:endParaRPr lang="ru-RU" sz="1200" dirty="0" smtClean="0">
              <a:effectLst/>
              <a:latin typeface="+mj-lt"/>
              <a:ea typeface="+mj-ea"/>
              <a:cs typeface="+mj-cs"/>
              <a:sym typeface="Calibri"/>
            </a:endParaRPr>
          </a:p>
          <a:p>
            <a:pPr algn="just" rtl="0">
              <a:spcBef>
                <a:spcPts val="1200"/>
              </a:spcBef>
              <a:spcAft>
                <a:spcPts val="1200"/>
              </a:spcAft>
            </a:pPr>
            <a:endParaRPr lang="ru-RU" b="0" dirty="0">
              <a:effectLst/>
            </a:endParaRPr>
          </a:p>
          <a:p>
            <a:pPr algn="just" rtl="0">
              <a:spcBef>
                <a:spcPts val="1200"/>
              </a:spcBef>
              <a:spcAft>
                <a:spcPts val="1200"/>
              </a:spcAft>
            </a:pPr>
            <a:r>
              <a:rPr lang="ru-RU" sz="12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(переход к следующему слайду)</a:t>
            </a:r>
            <a:endParaRPr lang="ru-RU" b="0" dirty="0">
              <a:effectLst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264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ru-RU" sz="1800" i="0" dirty="0"/>
          </a:p>
        </p:txBody>
      </p:sp>
    </p:spTree>
    <p:extLst>
      <p:ext uri="{BB962C8B-B14F-4D97-AF65-F5344CB8AC3E}">
        <p14:creationId xmlns:p14="http://schemas.microsoft.com/office/powerpoint/2010/main" val="624425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653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effectLst/>
                <a:latin typeface="+mj-lt"/>
                <a:ea typeface="+mj-ea"/>
                <a:cs typeface="+mj-cs"/>
                <a:sym typeface="Calibri"/>
              </a:rPr>
              <a:t>Предложите ребятам сыграть в подвижную игру, и потом на ее примере обсудите принцип машинного обучения.</a:t>
            </a:r>
            <a:endParaRPr lang="ru-RU" sz="1200" dirty="0" smtClean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ru-RU" sz="1200" i="1" dirty="0" smtClean="0">
                <a:effectLst/>
                <a:latin typeface="+mj-lt"/>
                <a:ea typeface="+mj-ea"/>
                <a:cs typeface="+mj-cs"/>
                <a:sym typeface="Calibri"/>
              </a:rPr>
              <a:t>«Давайте попробуем разобраться, как машина учится. Кто из вас знает, что такое </a:t>
            </a:r>
            <a:r>
              <a:rPr lang="ru-RU" sz="1200" i="1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нейросеть</a:t>
            </a:r>
            <a:r>
              <a:rPr lang="ru-RU" sz="1200" i="1" dirty="0" smtClean="0">
                <a:effectLst/>
                <a:latin typeface="+mj-lt"/>
                <a:ea typeface="+mj-ea"/>
                <a:cs typeface="+mj-cs"/>
                <a:sym typeface="Calibri"/>
              </a:rPr>
              <a:t>? </a:t>
            </a:r>
            <a:r>
              <a:rPr lang="ru-RU" sz="1200" dirty="0" smtClean="0">
                <a:effectLst/>
                <a:latin typeface="+mj-lt"/>
                <a:ea typeface="+mj-ea"/>
                <a:cs typeface="+mj-cs"/>
                <a:sym typeface="Calibri"/>
              </a:rPr>
              <a:t>(Ответы детей).</a:t>
            </a:r>
            <a:r>
              <a:rPr lang="ru-RU" sz="1200" i="1" dirty="0" smtClean="0">
                <a:effectLst/>
                <a:latin typeface="+mj-lt"/>
                <a:ea typeface="+mj-ea"/>
                <a:cs typeface="+mj-cs"/>
                <a:sym typeface="Calibri"/>
              </a:rPr>
              <a:t> Ученые изучали работу мозга, и потом, по аналогии создали систему, которая позволяет машине обучаться, и назвали ее «нейронной сетью». Система обрабатывает входящую информацию через входной нейрон, пропускает через несколько слоев внутри и через выходной нейрон дает нам ответ на поставленную задачу.</a:t>
            </a:r>
            <a:endParaRPr lang="ru-RU" sz="1200" dirty="0" smtClean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ru-RU" sz="1200" i="1" dirty="0" smtClean="0">
                <a:effectLst/>
                <a:latin typeface="+mj-lt"/>
                <a:ea typeface="+mj-ea"/>
                <a:cs typeface="+mj-cs"/>
                <a:sym typeface="Calibri"/>
              </a:rPr>
              <a:t>Точно также обучаемся и мы. Когда мы были маленькими и впервые видели те или иные объекты, то пытались выделить в них общие и отличительные черты. Раз за разом, мы запоминали те черты, которые характерны, например, для кошки. И потом уже сами стали определять без подсказок, что данное животное – это кошка. Этот процесс никогда не прекращается. Мы сталкиваемся с новыми объектами и учимся их распознавать. Аналогичным образом обучается и </a:t>
            </a:r>
            <a:r>
              <a:rPr lang="ru-RU" sz="1200" i="1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нейросеть</a:t>
            </a:r>
            <a:r>
              <a:rPr lang="ru-RU" sz="1200" i="1" dirty="0" smtClean="0"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  <a:endParaRPr lang="ru-RU" sz="1200" dirty="0" smtClean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ru-RU" sz="1200" i="1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Нейросети</a:t>
            </a:r>
            <a:r>
              <a:rPr lang="ru-RU" sz="1200" i="1" dirty="0" smtClean="0">
                <a:effectLst/>
                <a:latin typeface="+mj-lt"/>
                <a:ea typeface="+mj-ea"/>
                <a:cs typeface="+mj-cs"/>
                <a:sym typeface="Calibri"/>
              </a:rPr>
              <a:t> показывают фото кошки. Далее каждый нейрон из первого слоя (квадратики) определяет характерные черты. И передает информацию последующим слоям для анализа. На выходе последнему нейрону говорят, что данный объект – это кошка».</a:t>
            </a:r>
            <a:endParaRPr lang="ru-RU" sz="1200" dirty="0" smtClean="0">
              <a:effectLst/>
              <a:latin typeface="+mj-lt"/>
              <a:ea typeface="+mj-ea"/>
              <a:cs typeface="+mj-cs"/>
              <a:sym typeface="Calibri"/>
            </a:endParaRPr>
          </a:p>
          <a:p>
            <a:pPr marL="0" marR="0" indent="0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1" u="none" strike="noStrike" dirty="0" smtClean="0">
                <a:effectLst/>
                <a:latin typeface="+mj-lt"/>
                <a:ea typeface="+mj-ea"/>
                <a:cs typeface="+mj-cs"/>
                <a:sym typeface="Calibri"/>
              </a:rPr>
              <a:t>(переход к следующему слайду)</a:t>
            </a:r>
            <a:endParaRPr lang="ru-RU" b="0" dirty="0" smtClean="0">
              <a:effectLst/>
            </a:endParaRP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1234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i="1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Нейросеть</a:t>
            </a:r>
            <a:r>
              <a:rPr lang="ru-RU" sz="1200" i="1" dirty="0" smtClean="0">
                <a:effectLst/>
                <a:latin typeface="+mj-lt"/>
                <a:ea typeface="+mj-ea"/>
                <a:cs typeface="+mj-cs"/>
                <a:sym typeface="Calibri"/>
              </a:rPr>
              <a:t> может выделять определенные области и анализировать наличие тех или иных объектов на фото, соотношение размеров и т. д.</a:t>
            </a:r>
            <a:r>
              <a:rPr lang="ru-RU" sz="120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</a:p>
          <a:p>
            <a:pPr rtl="0"/>
            <a:endParaRPr lang="ru-RU" sz="1200" dirty="0" smtClean="0">
              <a:effectLst/>
              <a:latin typeface="+mj-lt"/>
              <a:ea typeface="+mj-ea"/>
              <a:cs typeface="+mj-cs"/>
              <a:sym typeface="Calibri"/>
            </a:endParaRPr>
          </a:p>
          <a:p>
            <a:pPr marL="0" marR="0" indent="0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1" u="none" strike="noStrike" dirty="0" smtClean="0">
                <a:effectLst/>
                <a:latin typeface="+mj-lt"/>
                <a:ea typeface="+mj-ea"/>
                <a:cs typeface="+mj-cs"/>
                <a:sym typeface="Calibri"/>
              </a:rPr>
              <a:t>(переход к следующему слайду)</a:t>
            </a:r>
            <a:endParaRPr lang="ru-RU" b="0" dirty="0" smtClean="0">
              <a:effectLst/>
            </a:endParaRP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1234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dirty="0" smtClean="0">
                <a:effectLst/>
                <a:latin typeface="+mj-lt"/>
                <a:ea typeface="+mj-ea"/>
                <a:cs typeface="+mj-cs"/>
                <a:sym typeface="Calibri"/>
              </a:rPr>
              <a:t>И тогда система запоминает, что есть обязательные черты, которые есть у всех кошек, а есть менее значимые, которые могут отличаться у кошек разной породы. На фото мы видим, например, что кошки персидской породы отличаются формой носа.</a:t>
            </a:r>
          </a:p>
          <a:p>
            <a:r>
              <a:rPr lang="ru-RU" sz="1200" i="1" dirty="0" smtClean="0">
                <a:effectLst/>
                <a:latin typeface="+mj-lt"/>
                <a:ea typeface="+mj-ea"/>
                <a:cs typeface="+mj-cs"/>
                <a:sym typeface="Calibri"/>
              </a:rPr>
              <a:t>Как вы думаете, если при обучении не предъявить системе фото с персидскими кошками, а потом показать такую кошку, то сможет ли система опознать ее? </a:t>
            </a:r>
            <a:r>
              <a:rPr lang="ru-RU" sz="1200" dirty="0" smtClean="0">
                <a:effectLst/>
                <a:latin typeface="+mj-lt"/>
                <a:ea typeface="+mj-ea"/>
                <a:cs typeface="+mj-cs"/>
                <a:sym typeface="Calibri"/>
              </a:rPr>
              <a:t>(Выслушайте ответы</a:t>
            </a:r>
            <a:r>
              <a:rPr lang="ru-RU" sz="1200" i="1" dirty="0" smtClean="0">
                <a:effectLst/>
                <a:latin typeface="+mj-lt"/>
                <a:ea typeface="+mj-ea"/>
                <a:cs typeface="+mj-cs"/>
                <a:sym typeface="Calibri"/>
              </a:rPr>
              <a:t>). На самом деле, может и не узнать, поскольку запомнит, что для всех кошек характерно определенное строение носа.</a:t>
            </a:r>
            <a:endParaRPr lang="ru-RU" dirty="0" smtClean="0"/>
          </a:p>
          <a:p>
            <a:pPr marL="0" marR="0" indent="0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1" u="none" strike="noStrike" dirty="0" smtClean="0">
                <a:effectLst/>
                <a:latin typeface="+mj-lt"/>
                <a:ea typeface="+mj-ea"/>
                <a:cs typeface="+mj-cs"/>
                <a:sym typeface="Calibri"/>
              </a:rPr>
              <a:t>(переход к следующему слайду)</a:t>
            </a:r>
            <a:endParaRPr lang="ru-RU" b="0" dirty="0" smtClean="0">
              <a:effectLst/>
            </a:endParaRP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1234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 smtClean="0">
                <a:effectLst/>
                <a:latin typeface="+mj-lt"/>
                <a:ea typeface="+mj-ea"/>
                <a:cs typeface="+mj-cs"/>
                <a:sym typeface="Calibri"/>
              </a:rPr>
              <a:t>А теперь давайте немного поиграем </a:t>
            </a:r>
            <a:r>
              <a:rPr lang="ru-RU" sz="1200" dirty="0" smtClean="0">
                <a:effectLst/>
                <a:latin typeface="+mj-lt"/>
                <a:ea typeface="+mj-ea"/>
                <a:cs typeface="+mj-cs"/>
                <a:sym typeface="Calibri"/>
              </a:rPr>
              <a:t>(слайд 15).</a:t>
            </a:r>
            <a:r>
              <a:rPr lang="ru-RU" sz="1200" i="1" dirty="0" smtClean="0">
                <a:effectLst/>
                <a:latin typeface="+mj-lt"/>
                <a:ea typeface="+mj-ea"/>
                <a:cs typeface="+mj-cs"/>
                <a:sym typeface="Calibri"/>
              </a:rPr>
              <a:t> Я буду предлагать вам разные объекты, а вы мне будете говорить, что для них характерно, и чем отличаются. </a:t>
            </a:r>
            <a:endParaRPr lang="ru-RU" sz="1200" dirty="0" smtClean="0">
              <a:effectLst/>
              <a:latin typeface="+mj-lt"/>
              <a:ea typeface="+mj-ea"/>
              <a:cs typeface="+mj-cs"/>
              <a:sym typeface="Calibri"/>
            </a:endParaRPr>
          </a:p>
          <a:p>
            <a:pPr rtl="0"/>
            <a:endParaRPr lang="ru-RU" dirty="0" smtClean="0"/>
          </a:p>
          <a:p>
            <a:pPr marL="0" marR="0" indent="0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1" u="none" strike="noStrike" dirty="0" smtClean="0">
                <a:effectLst/>
                <a:latin typeface="+mj-lt"/>
                <a:ea typeface="+mj-ea"/>
                <a:cs typeface="+mj-cs"/>
                <a:sym typeface="Calibri"/>
              </a:rPr>
              <a:t>(переход к следующему слайду)</a:t>
            </a:r>
            <a:endParaRPr lang="ru-RU" b="0" dirty="0" smtClean="0">
              <a:effectLst/>
            </a:endParaRP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1234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 smtClean="0">
                <a:effectLst/>
                <a:latin typeface="+mj-lt"/>
                <a:ea typeface="+mj-ea"/>
                <a:cs typeface="+mj-cs"/>
                <a:sym typeface="Calibri"/>
              </a:rPr>
              <a:t>Что это за объект и какие у него есть характерные (важные) черты?</a:t>
            </a:r>
            <a:r>
              <a:rPr lang="ru-RU" sz="1200" dirty="0" smtClean="0">
                <a:effectLst/>
                <a:latin typeface="+mj-lt"/>
                <a:ea typeface="+mj-ea"/>
                <a:cs typeface="+mj-cs"/>
                <a:sym typeface="Calibri"/>
              </a:rPr>
              <a:t> (Слайд 16).</a:t>
            </a:r>
            <a:r>
              <a:rPr lang="ru-RU" sz="1200" i="1" dirty="0" smtClean="0">
                <a:effectLst/>
                <a:latin typeface="+mj-lt"/>
                <a:ea typeface="+mj-ea"/>
                <a:cs typeface="+mj-cs"/>
                <a:sym typeface="Calibri"/>
              </a:rPr>
              <a:t> А так? </a:t>
            </a:r>
            <a:r>
              <a:rPr lang="ru-RU" sz="1200" dirty="0" smtClean="0">
                <a:effectLst/>
                <a:latin typeface="+mj-lt"/>
                <a:ea typeface="+mj-ea"/>
                <a:cs typeface="+mj-cs"/>
                <a:sym typeface="Calibri"/>
              </a:rPr>
              <a:t>(По щелчку мыши покажите следующий стол).</a:t>
            </a:r>
            <a:r>
              <a:rPr lang="ru-RU" sz="1200" i="1" dirty="0" smtClean="0">
                <a:effectLst/>
                <a:latin typeface="+mj-lt"/>
                <a:ea typeface="+mj-ea"/>
                <a:cs typeface="+mj-cs"/>
                <a:sym typeface="Calibri"/>
              </a:rPr>
              <a:t> Что осталось и что поменялось? А так? </a:t>
            </a:r>
            <a:r>
              <a:rPr lang="ru-RU" sz="1200" dirty="0" smtClean="0">
                <a:effectLst/>
                <a:latin typeface="+mj-lt"/>
                <a:ea typeface="+mj-ea"/>
                <a:cs typeface="+mj-cs"/>
                <a:sym typeface="Calibri"/>
              </a:rPr>
              <a:t>(Следующее изображение).</a:t>
            </a:r>
            <a:endParaRPr lang="ru-RU" dirty="0" smtClean="0"/>
          </a:p>
          <a:p>
            <a:pPr rtl="0"/>
            <a:endParaRPr lang="ru-RU" dirty="0" smtClean="0"/>
          </a:p>
          <a:p>
            <a:pPr marL="0" marR="0" indent="0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1" u="none" strike="noStrike" dirty="0" smtClean="0">
                <a:effectLst/>
                <a:latin typeface="+mj-lt"/>
                <a:ea typeface="+mj-ea"/>
                <a:cs typeface="+mj-cs"/>
                <a:sym typeface="Calibri"/>
              </a:rPr>
              <a:t>(переход к следующему слайду)</a:t>
            </a:r>
            <a:endParaRPr lang="ru-RU" b="0" dirty="0" smtClean="0">
              <a:effectLst/>
            </a:endParaRP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1234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i="0" dirty="0" smtClean="0">
                <a:effectLst/>
                <a:latin typeface="+mj-lt"/>
                <a:ea typeface="+mj-ea"/>
                <a:cs typeface="+mj-cs"/>
                <a:sym typeface="Calibri"/>
              </a:rPr>
              <a:t>Аналогично предыдущему обсуждаем этот слайд.</a:t>
            </a:r>
            <a:endParaRPr lang="ru-RU" i="0" dirty="0" smtClean="0"/>
          </a:p>
          <a:p>
            <a:pPr rtl="0"/>
            <a:endParaRPr lang="ru-RU" dirty="0" smtClean="0"/>
          </a:p>
          <a:p>
            <a:pPr marL="0" marR="0" indent="0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1" u="none" strike="noStrike" dirty="0" smtClean="0">
                <a:effectLst/>
                <a:latin typeface="+mj-lt"/>
                <a:ea typeface="+mj-ea"/>
                <a:cs typeface="+mj-cs"/>
                <a:sym typeface="Calibri"/>
              </a:rPr>
              <a:t>(переход к следующему слайду)</a:t>
            </a:r>
            <a:endParaRPr lang="ru-RU" b="0" dirty="0" smtClean="0">
              <a:effectLst/>
            </a:endParaRP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12347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dirty="0" smtClean="0">
                <a:effectLst/>
                <a:latin typeface="+mj-lt"/>
                <a:ea typeface="+mj-ea"/>
                <a:cs typeface="+mj-cs"/>
                <a:sym typeface="Calibri"/>
              </a:rPr>
              <a:t>«А как теперь </a:t>
            </a:r>
            <a:r>
              <a:rPr lang="ru-RU" sz="1200" i="1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нейросети</a:t>
            </a:r>
            <a:r>
              <a:rPr lang="ru-RU" sz="1200" i="1" dirty="0" smtClean="0">
                <a:effectLst/>
                <a:latin typeface="+mj-lt"/>
                <a:ea typeface="+mj-ea"/>
                <a:cs typeface="+mj-cs"/>
                <a:sym typeface="Calibri"/>
              </a:rPr>
              <a:t> различить стол и стул? Что у них будет одинаковым? И что разным?»</a:t>
            </a:r>
          </a:p>
          <a:p>
            <a:r>
              <a:rPr lang="ru-RU" sz="1200" dirty="0" smtClean="0">
                <a:effectLst/>
                <a:latin typeface="+mj-lt"/>
                <a:ea typeface="+mj-ea"/>
                <a:cs typeface="+mj-cs"/>
                <a:sym typeface="Calibri"/>
              </a:rPr>
              <a:t>Покажите картинку со стулом, у которого спинка имеет форму головы кошки.</a:t>
            </a:r>
          </a:p>
          <a:p>
            <a:endParaRPr lang="ru-RU" sz="1200" dirty="0" smtClean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ru-RU" sz="1200" i="1" dirty="0" smtClean="0">
                <a:effectLst/>
                <a:latin typeface="+mj-lt"/>
                <a:ea typeface="+mj-ea"/>
                <a:cs typeface="+mj-cs"/>
                <a:sym typeface="Calibri"/>
              </a:rPr>
              <a:t>«Как вы думаете, если наша </a:t>
            </a:r>
            <a:r>
              <a:rPr lang="ru-RU" sz="1200" i="1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нейросеть</a:t>
            </a:r>
            <a:r>
              <a:rPr lang="ru-RU" sz="1200" i="1" dirty="0" smtClean="0">
                <a:effectLst/>
                <a:latin typeface="+mj-lt"/>
                <a:ea typeface="+mj-ea"/>
                <a:cs typeface="+mj-cs"/>
                <a:sym typeface="Calibri"/>
              </a:rPr>
              <a:t> знает, что такое кошки, стулья и столы, то, что она нам ответит? Вопрос вообще-то интересный, здесь могут быть разные варианты ответов. Если </a:t>
            </a:r>
            <a:r>
              <a:rPr lang="ru-RU" sz="1200" i="1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нейросеть</a:t>
            </a:r>
            <a:r>
              <a:rPr lang="ru-RU" sz="1200" i="1" dirty="0" smtClean="0">
                <a:effectLst/>
                <a:latin typeface="+mj-lt"/>
                <a:ea typeface="+mj-ea"/>
                <a:cs typeface="+mj-cs"/>
                <a:sym typeface="Calibri"/>
              </a:rPr>
              <a:t> видела только настоящих кошек, то скорее склонится в сторону стула. Ответ – «нужно пробовать».</a:t>
            </a:r>
            <a:endParaRPr lang="ru-RU" sz="1200" dirty="0" smtClean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ru-RU" sz="1200" i="1" dirty="0" smtClean="0">
                <a:effectLst/>
                <a:latin typeface="+mj-lt"/>
                <a:ea typeface="+mj-ea"/>
                <a:cs typeface="+mj-cs"/>
                <a:sym typeface="Calibri"/>
              </a:rPr>
              <a:t>Такой способ обучения называется «обучение с учителем». Но есть и другие варианты. </a:t>
            </a:r>
            <a:endParaRPr lang="ru-RU" sz="1200" dirty="0" smtClean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ru-RU" sz="1200" i="1" dirty="0" smtClean="0">
                <a:effectLst/>
                <a:latin typeface="+mj-lt"/>
                <a:ea typeface="+mj-ea"/>
                <a:cs typeface="+mj-cs"/>
                <a:sym typeface="Calibri"/>
              </a:rPr>
              <a:t>Ну что, стало понятнее? Теперь вы знаете, что такое </a:t>
            </a:r>
            <a:r>
              <a:rPr lang="ru-RU" sz="1200" i="1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нейросеть</a:t>
            </a:r>
            <a:r>
              <a:rPr lang="ru-RU" sz="1200" i="1" dirty="0" smtClean="0">
                <a:effectLst/>
                <a:latin typeface="+mj-lt"/>
                <a:ea typeface="+mj-ea"/>
                <a:cs typeface="+mj-cs"/>
                <a:sym typeface="Calibri"/>
              </a:rPr>
              <a:t> и сможете рассказать об этом своим родителям и друзьям, которые не смогли быть на этом уроке. А мы пойдем дальше».</a:t>
            </a:r>
            <a:endParaRPr lang="ru-RU" sz="1200" dirty="0" smtClean="0">
              <a:effectLst/>
              <a:latin typeface="+mj-lt"/>
              <a:ea typeface="+mj-ea"/>
              <a:cs typeface="+mj-cs"/>
              <a:sym typeface="Calibri"/>
            </a:endParaRPr>
          </a:p>
          <a:p>
            <a:pPr marL="0" marR="0" indent="0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1" u="none" strike="noStrike" dirty="0" smtClean="0">
              <a:effectLst/>
              <a:latin typeface="+mj-lt"/>
              <a:ea typeface="+mj-ea"/>
              <a:cs typeface="+mj-cs"/>
              <a:sym typeface="Calibri"/>
            </a:endParaRPr>
          </a:p>
          <a:p>
            <a:pPr marL="0" marR="0" indent="0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1" u="none" strike="noStrike" dirty="0" smtClean="0">
                <a:effectLst/>
                <a:latin typeface="+mj-lt"/>
                <a:ea typeface="+mj-ea"/>
                <a:cs typeface="+mj-cs"/>
                <a:sym typeface="Calibri"/>
              </a:rPr>
              <a:t>(переход к следующему слайду)</a:t>
            </a:r>
            <a:endParaRPr lang="ru-RU" b="0" dirty="0" smtClean="0">
              <a:effectLst/>
            </a:endParaRP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1234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dirty="0" smtClean="0">
                <a:effectLst/>
                <a:latin typeface="+mj-lt"/>
                <a:ea typeface="+mj-ea"/>
                <a:cs typeface="+mj-cs"/>
                <a:sym typeface="Calibri"/>
              </a:rPr>
              <a:t>«Кто же создает все эти алгоритмы, </a:t>
            </a:r>
            <a:r>
              <a:rPr lang="ru-RU" sz="1200" i="1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нейросети</a:t>
            </a:r>
            <a:r>
              <a:rPr lang="ru-RU" sz="1200" i="1" dirty="0" smtClean="0">
                <a:effectLst/>
                <a:latin typeface="+mj-lt"/>
                <a:ea typeface="+mj-ea"/>
                <a:cs typeface="+mj-cs"/>
                <a:sym typeface="Calibri"/>
              </a:rPr>
              <a:t>, кто с ними работает? На самом деле — очень много разных специалистов. На слайде – лишь представлены лишь некоторые из них. Давайте попробуем разобраться, кто есть кто и чем занимается. Как вы думаете, какие из них существуют уже сейчас, а какие появятся в ближайшем будущем? А как вы думаете, чем занимаются остальные люди на картинках?»</a:t>
            </a:r>
            <a:endParaRPr lang="ru-RU" sz="1200" dirty="0" smtClean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ru-RU" sz="1200" dirty="0" smtClean="0">
                <a:effectLst/>
                <a:latin typeface="+mj-lt"/>
                <a:ea typeface="+mj-ea"/>
                <a:cs typeface="+mj-cs"/>
                <a:sym typeface="Calibri"/>
              </a:rPr>
              <a:t>Примерный текст для рассказа про некоторые новые профессии: </a:t>
            </a:r>
          </a:p>
          <a:p>
            <a:r>
              <a:rPr lang="ru-RU" sz="1200" b="1" i="1" dirty="0" smtClean="0">
                <a:effectLst/>
                <a:latin typeface="+mj-lt"/>
                <a:ea typeface="+mj-ea"/>
                <a:cs typeface="+mj-cs"/>
                <a:sym typeface="Calibri"/>
              </a:rPr>
              <a:t>«ИТ-медик</a:t>
            </a:r>
            <a:endParaRPr lang="ru-RU" sz="1200" dirty="0" smtClean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ru-RU" sz="1200" i="1" dirty="0" smtClean="0">
                <a:effectLst/>
                <a:latin typeface="+mj-lt"/>
                <a:ea typeface="+mj-ea"/>
                <a:cs typeface="+mj-cs"/>
                <a:sym typeface="Calibri"/>
              </a:rPr>
              <a:t>Врач с хорошим знанием информационных технологий, который создает, обрабатывает и анализирует физиологические данные и индивидуальные показатели состояния здоровья пациентов и применяет к ним методики работы с большими данными. На основании проведенного анализа он предлагает индивидуальные рекомендации для выздоровления пациентов.</a:t>
            </a:r>
            <a:endParaRPr lang="ru-RU" sz="1200" dirty="0" smtClean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ru-RU" sz="1200" b="1" i="1" dirty="0" smtClean="0">
                <a:effectLst/>
                <a:latin typeface="+mj-lt"/>
                <a:ea typeface="+mj-ea"/>
                <a:cs typeface="+mj-cs"/>
                <a:sym typeface="Calibri"/>
              </a:rPr>
              <a:t>Архитектор информационных систем</a:t>
            </a:r>
            <a:endParaRPr lang="ru-RU" sz="1200" dirty="0" smtClean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ru-RU" sz="1200" i="1" dirty="0" smtClean="0">
                <a:effectLst/>
                <a:latin typeface="+mj-lt"/>
                <a:ea typeface="+mj-ea"/>
                <a:cs typeface="+mj-cs"/>
                <a:sym typeface="Calibri"/>
              </a:rPr>
              <a:t>Мало собрать данные. Их нужно упаковать и разместить в некотором месте. Для того, чтобы с данными было удобно работать, крайне важно правильно организовать их хранение и администрирование так, чтобы в любой момент любой пользователь мог получить доступ именно к тем данным и в том виде, в котором они ему необходимы. Этим занимается архитектор информационных систем.</a:t>
            </a:r>
            <a:endParaRPr lang="ru-RU" sz="1200" dirty="0" smtClean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ru-RU" sz="1200" b="1" i="1" dirty="0" smtClean="0">
                <a:effectLst/>
                <a:latin typeface="+mj-lt"/>
                <a:ea typeface="+mj-ea"/>
                <a:cs typeface="+mj-cs"/>
                <a:sym typeface="Calibri"/>
              </a:rPr>
              <a:t>Клинический </a:t>
            </a:r>
            <a:r>
              <a:rPr lang="ru-RU" sz="1200" b="1" i="1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биоинформатик</a:t>
            </a:r>
            <a:r>
              <a:rPr lang="ru-RU" sz="1200" b="1" i="1" dirty="0" smtClean="0"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  <a:endParaRPr lang="ru-RU" sz="1200" dirty="0" smtClean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ru-RU" sz="1200" i="1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Биоинформатика</a:t>
            </a:r>
            <a:r>
              <a:rPr lang="ru-RU" sz="1200" i="1" dirty="0" smtClean="0">
                <a:effectLst/>
                <a:latin typeface="+mj-lt"/>
                <a:ea typeface="+mj-ea"/>
                <a:cs typeface="+mj-cs"/>
                <a:sym typeface="Calibri"/>
              </a:rPr>
              <a:t> – это изучение процессов, связанных с организмом человека, но с помощью компьютерного моделирования. В случае нестандартного течения болезни клинический </a:t>
            </a:r>
            <a:r>
              <a:rPr lang="ru-RU" sz="1200" i="1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биоинформатик</a:t>
            </a:r>
            <a:r>
              <a:rPr lang="ru-RU" sz="1200" i="1" dirty="0" smtClean="0">
                <a:effectLst/>
                <a:latin typeface="+mj-lt"/>
                <a:ea typeface="+mj-ea"/>
                <a:cs typeface="+mj-cs"/>
                <a:sym typeface="Calibri"/>
              </a:rPr>
              <a:t> строит компьютерную модель биохимических процессов болезни, чтобы понять первопричины заболевания, выявляет нарушения на клеточном и субклеточном уровнях.</a:t>
            </a:r>
            <a:endParaRPr lang="ru-RU" sz="1200" dirty="0" smtClean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ru-RU" sz="1200" b="1" i="1" dirty="0" smtClean="0">
                <a:effectLst/>
                <a:latin typeface="+mj-lt"/>
                <a:ea typeface="+mj-ea"/>
                <a:cs typeface="+mj-cs"/>
                <a:sym typeface="Calibri"/>
              </a:rPr>
              <a:t>ИТ-проповедник</a:t>
            </a:r>
            <a:endParaRPr lang="ru-RU" sz="1200" dirty="0" smtClean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ru-RU" sz="1200" i="1" dirty="0" smtClean="0">
                <a:effectLst/>
                <a:latin typeface="+mj-lt"/>
                <a:ea typeface="+mj-ea"/>
                <a:cs typeface="+mj-cs"/>
                <a:sym typeface="Calibri"/>
              </a:rPr>
              <a:t>Обучение людей новым технологиям, убеждение их, что цифровой мир несёт им благо, а не зло, привлечение их на свою сторону – это задача, которая будет становиться все важнее по мере того, как </a:t>
            </a:r>
            <a:r>
              <a:rPr lang="ru-RU" sz="1200" i="1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диджитализация</a:t>
            </a:r>
            <a:r>
              <a:rPr lang="ru-RU" sz="1200" i="1" dirty="0" smtClean="0">
                <a:effectLst/>
                <a:latin typeface="+mj-lt"/>
                <a:ea typeface="+mj-ea"/>
                <a:cs typeface="+mj-cs"/>
                <a:sym typeface="Calibri"/>
              </a:rPr>
              <a:t> будет проникать в привычный нам мир вещей. Задачи для такого специалиста две: обучение людей новым технологиям, помощь им в приобретении новых навыков, а также снятие зачастую иррациональных страхов перед цифровым миром.</a:t>
            </a:r>
            <a:endParaRPr lang="ru-RU" sz="1200" dirty="0" smtClean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ru-RU" sz="1200" b="1" i="1" dirty="0" smtClean="0">
                <a:effectLst/>
                <a:latin typeface="+mj-lt"/>
                <a:ea typeface="+mj-ea"/>
                <a:cs typeface="+mj-cs"/>
                <a:sym typeface="Calibri"/>
              </a:rPr>
              <a:t>Системный инженер интеллектуальных энергосистем</a:t>
            </a:r>
            <a:endParaRPr lang="ru-RU" sz="1200" dirty="0" smtClean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ru-RU" sz="1200" i="1" dirty="0" smtClean="0">
                <a:effectLst/>
                <a:latin typeface="+mj-lt"/>
                <a:ea typeface="+mj-ea"/>
                <a:cs typeface="+mj-cs"/>
                <a:sym typeface="Calibri"/>
              </a:rPr>
              <a:t>Умные сети постоянно генерируют огромное количество данных на всех своих участках. Использование технологий больших данных в электроэнергетике позволяет не только сократить расходы производителей, транспортеров и конечных потребителей энергии, но и сделать электроэнергию более «зеленой», а планету — более чистой. Поэтому специалисты в этой сфере так необходимы.</a:t>
            </a:r>
            <a:endParaRPr lang="ru-RU" sz="1200" dirty="0" smtClean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ru-RU" sz="1200" b="1" i="1" dirty="0" smtClean="0">
                <a:effectLst/>
                <a:latin typeface="+mj-lt"/>
                <a:ea typeface="+mj-ea"/>
                <a:cs typeface="+mj-cs"/>
                <a:sym typeface="Calibri"/>
              </a:rPr>
              <a:t>BIM (</a:t>
            </a:r>
            <a:r>
              <a:rPr lang="ru-RU" sz="1200" b="1" i="1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Building</a:t>
            </a:r>
            <a:r>
              <a:rPr lang="ru-RU" sz="1200" b="1" i="1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ru-RU" sz="1200" b="1" i="1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Information</a:t>
            </a:r>
            <a:r>
              <a:rPr lang="ru-RU" sz="1200" b="1" i="1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ru-RU" sz="1200" b="1" i="1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Model</a:t>
            </a:r>
            <a:r>
              <a:rPr lang="ru-RU" sz="1200" b="1" i="1" dirty="0" smtClean="0">
                <a:effectLst/>
                <a:latin typeface="+mj-lt"/>
                <a:ea typeface="+mj-ea"/>
                <a:cs typeface="+mj-cs"/>
                <a:sym typeface="Calibri"/>
              </a:rPr>
              <a:t>) — проектировщик</a:t>
            </a:r>
            <a:endParaRPr lang="ru-RU" sz="1200" dirty="0" smtClean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ru-RU" sz="1200" i="1" dirty="0" smtClean="0">
                <a:effectLst/>
                <a:latin typeface="+mj-lt"/>
                <a:ea typeface="+mj-ea"/>
                <a:cs typeface="+mj-cs"/>
                <a:sym typeface="Calibri"/>
              </a:rPr>
              <a:t>Сейчас никто не строит здания по чертежам на бумаге. На всех этапах строительства используется компьютерное моделирование. Но это не просто чертежи, перенесенные в 3D-формат. Это целая система данных о каждом этапе строительства, то есть весь жизненный цикл здания – в одной системе. Конечно, это огромные объемы данных, в которых должен разбираться BIM-инженер.</a:t>
            </a:r>
            <a:endParaRPr lang="ru-RU" sz="1200" dirty="0" smtClean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ru-RU" sz="1200" b="1" i="1" dirty="0" smtClean="0">
                <a:effectLst/>
                <a:latin typeface="+mj-lt"/>
                <a:ea typeface="+mj-ea"/>
                <a:cs typeface="+mj-cs"/>
                <a:sym typeface="Calibri"/>
              </a:rPr>
              <a:t>Дата-инженер</a:t>
            </a:r>
            <a:endParaRPr lang="ru-RU" sz="1200" dirty="0" smtClean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ru-RU" sz="1200" i="1" dirty="0" smtClean="0">
                <a:effectLst/>
                <a:latin typeface="+mj-lt"/>
                <a:ea typeface="+mj-ea"/>
                <a:cs typeface="+mj-cs"/>
                <a:sym typeface="Calibri"/>
              </a:rPr>
              <a:t>Суть работы дата-инженера заключается в построении стабильных систем добычи и очистки данных, чтобы процесс последующего анализа полученных больших массивов данных был максимально удобным и доступным для аналитиков компании. Именно от написанных им программ зависит качество «сырых» данных на входе в модели, которые используются для создания новых алгоритмов.</a:t>
            </a:r>
            <a:endParaRPr lang="ru-RU" sz="1200" dirty="0" smtClean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ru-RU" sz="1200" i="1" dirty="0" smtClean="0"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  <a:endParaRPr lang="ru-RU" sz="1200" dirty="0" smtClean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ru-RU" sz="1200" b="1" i="1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Антифейковый</a:t>
            </a:r>
            <a:r>
              <a:rPr lang="ru-RU" sz="1200" b="1" i="1" dirty="0" smtClean="0">
                <a:effectLst/>
                <a:latin typeface="+mj-lt"/>
                <a:ea typeface="+mj-ea"/>
                <a:cs typeface="+mj-cs"/>
                <a:sym typeface="Calibri"/>
              </a:rPr>
              <a:t> менеджер</a:t>
            </a:r>
            <a:endParaRPr lang="ru-RU" sz="1200" dirty="0" smtClean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ru-RU" sz="1200" i="1" dirty="0" smtClean="0">
                <a:effectLst/>
                <a:latin typeface="+mj-lt"/>
                <a:ea typeface="+mj-ea"/>
                <a:cs typeface="+mj-cs"/>
                <a:sym typeface="Calibri"/>
              </a:rPr>
              <a:t>Этот специалист создает уникальный информационный стиль компании или конкретного человека, чтобы его было сложно скопировать при помощи алгоритмов. Он хорошо понимает, как создаются </a:t>
            </a:r>
            <a:r>
              <a:rPr lang="ru-RU" sz="1200" i="1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фейки</a:t>
            </a:r>
            <a:r>
              <a:rPr lang="ru-RU" sz="1200" i="1" dirty="0" smtClean="0">
                <a:effectLst/>
                <a:latin typeface="+mj-lt"/>
                <a:ea typeface="+mj-ea"/>
                <a:cs typeface="+mj-cs"/>
                <a:sym typeface="Calibri"/>
              </a:rPr>
              <a:t>, умеет отличать созданные </a:t>
            </a:r>
            <a:r>
              <a:rPr lang="ru-RU" sz="1200" i="1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нейросетью</a:t>
            </a:r>
            <a:r>
              <a:rPr lang="ru-RU" sz="1200" i="1" dirty="0" smtClean="0">
                <a:effectLst/>
                <a:latin typeface="+mj-lt"/>
                <a:ea typeface="+mj-ea"/>
                <a:cs typeface="+mj-cs"/>
                <a:sym typeface="Calibri"/>
              </a:rPr>
              <a:t> голос, текст и видео от оригинальных и умеет очищать факты в новостях.</a:t>
            </a:r>
            <a:endParaRPr lang="ru-RU" sz="1200" dirty="0">
              <a:effectLst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6841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Мы с вами сегодня вместе постараемся ответить на несколько </a:t>
            </a:r>
            <a:r>
              <a:rPr lang="ru-RU" sz="1200" b="0" i="0" u="none" strike="noStrike" dirty="0" smtClean="0">
                <a:effectLst/>
                <a:latin typeface="+mj-lt"/>
                <a:ea typeface="+mj-ea"/>
                <a:cs typeface="+mj-cs"/>
                <a:sym typeface="Calibri"/>
              </a:rPr>
              <a:t>вопросов.</a:t>
            </a:r>
            <a:r>
              <a:rPr lang="ru-RU" sz="1200" b="0" i="0" u="none" strike="noStrike" baseline="0" dirty="0" smtClean="0">
                <a:effectLst/>
                <a:latin typeface="+mj-lt"/>
                <a:ea typeface="+mj-ea"/>
                <a:cs typeface="+mj-cs"/>
                <a:sym typeface="Calibri"/>
              </a:rPr>
              <a:t> Постараемся</a:t>
            </a:r>
            <a:r>
              <a:rPr lang="ru-RU" sz="1200" b="0" i="0" u="none" strike="noStrike" dirty="0" smtClean="0">
                <a:effectLst/>
                <a:latin typeface="+mj-lt"/>
                <a:ea typeface="+mj-ea"/>
                <a:cs typeface="+mj-cs"/>
                <a:sym typeface="Calibri"/>
              </a:rPr>
              <a:t> понять, </a:t>
            </a:r>
            <a:r>
              <a:rPr lang="ru-RU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что же такое большие данные, а еще узнаем, кем вы можете стать в будущем если захотите работать с данными.</a:t>
            </a:r>
            <a:r>
              <a:rPr lang="ru-RU" sz="1200" b="0" i="1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  <a:endParaRPr lang="en-US" sz="1200" b="0" i="1" u="none" strike="noStrike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pPr rtl="0"/>
            <a:endParaRPr lang="ru-RU" b="0" dirty="0">
              <a:effectLst/>
            </a:endParaRPr>
          </a:p>
          <a:p>
            <a:pPr rtl="0"/>
            <a:r>
              <a:rPr lang="ru-RU" sz="1200" b="0" i="1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(переход к следующему слайду)</a:t>
            </a:r>
            <a:endParaRPr lang="ru-RU" b="0" dirty="0">
              <a:effectLst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1142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Профориентационный</a:t>
            </a:r>
            <a:r>
              <a:rPr lang="ru-RU" sz="1200" b="1" dirty="0" smtClean="0">
                <a:effectLst/>
                <a:latin typeface="+mj-lt"/>
                <a:ea typeface="+mj-ea"/>
                <a:cs typeface="+mj-cs"/>
                <a:sym typeface="Calibri"/>
              </a:rPr>
              <a:t> тест</a:t>
            </a:r>
            <a:endParaRPr lang="ru-RU" sz="1200" dirty="0" smtClean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ru-RU" sz="1200" dirty="0" smtClean="0">
                <a:effectLst/>
                <a:latin typeface="+mj-lt"/>
                <a:ea typeface="+mj-ea"/>
                <a:cs typeface="+mj-cs"/>
                <a:sym typeface="Calibri"/>
              </a:rPr>
              <a:t>В тесте 12 вопросов. Можете предложить ребятам пройти тест после урока, и потом поделиться результатами в социальных сетях. </a:t>
            </a:r>
          </a:p>
          <a:p>
            <a:r>
              <a:rPr lang="ru-RU" sz="1200" i="1" dirty="0" smtClean="0">
                <a:effectLst/>
                <a:latin typeface="+mj-lt"/>
                <a:ea typeface="+mj-ea"/>
                <a:cs typeface="+mj-cs"/>
                <a:sym typeface="Calibri"/>
              </a:rPr>
              <a:t>«Хотите узнать на кого из них вы похожи больше всего?</a:t>
            </a:r>
            <a:endParaRPr lang="ru-RU" sz="1200" dirty="0" smtClean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ru-RU" sz="1200" i="1" dirty="0" smtClean="0">
                <a:effectLst/>
                <a:latin typeface="+mj-lt"/>
                <a:ea typeface="+mj-ea"/>
                <a:cs typeface="+mj-cs"/>
                <a:sym typeface="Calibri"/>
              </a:rPr>
              <a:t>Предлагаю </a:t>
            </a:r>
            <a:r>
              <a:rPr lang="ru-RU" sz="1200" i="1" smtClean="0">
                <a:effectLst/>
                <a:latin typeface="+mj-lt"/>
                <a:ea typeface="+mj-ea"/>
                <a:cs typeface="+mj-cs"/>
                <a:sym typeface="Calibri"/>
              </a:rPr>
              <a:t>вам </a:t>
            </a:r>
            <a:r>
              <a:rPr lang="ru-RU" sz="1200" i="1" smtClean="0">
                <a:effectLst/>
                <a:latin typeface="+mj-lt"/>
                <a:ea typeface="+mj-ea"/>
                <a:cs typeface="+mj-cs"/>
                <a:sym typeface="Calibri"/>
              </a:rPr>
              <a:t>пройти </a:t>
            </a:r>
            <a:r>
              <a:rPr lang="ru-RU" sz="1200" i="1" dirty="0" smtClean="0">
                <a:effectLst/>
                <a:latin typeface="+mj-lt"/>
                <a:ea typeface="+mj-ea"/>
                <a:cs typeface="+mj-cs"/>
                <a:sym typeface="Calibri"/>
              </a:rPr>
              <a:t>интересный тест – ответить на несколько вопросов и определить, какая профессия, связанная с большими данными, вам подходит больше всего. Для этого считайте QR-код, это легко сделать с помощью камеры </a:t>
            </a:r>
            <a:r>
              <a:rPr lang="ru-RU" sz="1200" i="1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ВКонтакте</a:t>
            </a:r>
            <a:r>
              <a:rPr lang="ru-RU" sz="1200" i="1" dirty="0" smtClean="0">
                <a:effectLst/>
                <a:latin typeface="+mj-lt"/>
                <a:ea typeface="+mj-ea"/>
                <a:cs typeface="+mj-cs"/>
                <a:sym typeface="Calibri"/>
              </a:rPr>
              <a:t>. Далее начинайте отвечать на вопросы и делитесь своими результатами с друзьями».</a:t>
            </a:r>
            <a:endParaRPr lang="ru-RU" sz="1200" dirty="0">
              <a:effectLst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4281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Для начала попробуйте ответить </a:t>
            </a:r>
            <a:r>
              <a:rPr lang="ru-RU" sz="1200" b="0" i="0" u="none" strike="noStrike" dirty="0" smtClean="0">
                <a:effectLst/>
                <a:latin typeface="+mj-lt"/>
                <a:ea typeface="+mj-ea"/>
                <a:cs typeface="+mj-cs"/>
                <a:sym typeface="Calibri"/>
              </a:rPr>
              <a:t>на вопрос: «Как </a:t>
            </a:r>
            <a:r>
              <a:rPr lang="ru-RU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вы думаете (а может, уже знаете), что такое данные</a:t>
            </a:r>
            <a:r>
              <a:rPr lang="ru-RU" sz="1200" b="0" i="0" u="none" strike="noStrike" dirty="0" smtClean="0">
                <a:effectLst/>
                <a:latin typeface="+mj-lt"/>
                <a:ea typeface="+mj-ea"/>
                <a:cs typeface="+mj-cs"/>
                <a:sym typeface="Calibri"/>
              </a:rPr>
              <a:t>?»</a:t>
            </a:r>
            <a:endParaRPr lang="ru-RU" b="0" dirty="0">
              <a:effectLst/>
            </a:endParaRPr>
          </a:p>
          <a:p>
            <a:pPr rtl="0"/>
            <a:r>
              <a:rPr lang="ru-RU" sz="1100" b="0" i="1" u="none" strike="noStrike" dirty="0" smtClean="0">
                <a:effectLst/>
                <a:latin typeface="+mj-lt"/>
                <a:ea typeface="+mj-ea"/>
                <a:cs typeface="+mj-cs"/>
                <a:sym typeface="Calibri"/>
              </a:rPr>
              <a:t>(Выслушайте ответы детей). </a:t>
            </a:r>
            <a:r>
              <a:rPr lang="ru-RU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Спасибо</a:t>
            </a:r>
            <a:r>
              <a:rPr lang="en-US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,</a:t>
            </a:r>
            <a:r>
              <a:rPr lang="ru-RU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 вы молодцы. А знаете</a:t>
            </a:r>
            <a:r>
              <a:rPr lang="en-US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,</a:t>
            </a:r>
            <a:r>
              <a:rPr lang="ru-RU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 сколько данных в мире сейчас? А в чем они измеряются? </a:t>
            </a:r>
            <a:r>
              <a:rPr lang="ru-RU" sz="1100" b="0" i="1" u="none" strike="noStrike" dirty="0" smtClean="0">
                <a:effectLst/>
                <a:latin typeface="+mj-lt"/>
                <a:ea typeface="+mj-ea"/>
                <a:cs typeface="+mj-cs"/>
                <a:sym typeface="Calibri"/>
              </a:rPr>
              <a:t>(Выслушайте ответы детей).</a:t>
            </a:r>
            <a:r>
              <a:rPr lang="ru-RU" sz="1100" b="0" i="1" u="none" strike="noStrike" baseline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ru-RU" sz="1200" b="0" i="0" u="none" strike="noStrike" dirty="0" smtClean="0">
                <a:effectLst/>
                <a:latin typeface="+mj-lt"/>
                <a:ea typeface="+mj-ea"/>
                <a:cs typeface="+mj-cs"/>
                <a:sym typeface="Calibri"/>
              </a:rPr>
              <a:t>Правильно</a:t>
            </a:r>
            <a:r>
              <a:rPr lang="en-US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,</a:t>
            </a:r>
            <a:r>
              <a:rPr lang="ru-RU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 в </a:t>
            </a:r>
            <a:r>
              <a:rPr lang="ru-RU" sz="1200" b="0" i="0" u="none" strike="noStrike" dirty="0" err="1">
                <a:effectLst/>
                <a:latin typeface="+mj-lt"/>
                <a:ea typeface="+mj-ea"/>
                <a:cs typeface="+mj-cs"/>
                <a:sym typeface="Calibri"/>
              </a:rPr>
              <a:t>зеттабайтах</a:t>
            </a:r>
            <a:r>
              <a:rPr lang="ru-RU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  <a:r>
              <a:rPr lang="ru-RU" sz="1200" b="0" i="1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endParaRPr lang="en-US" sz="1200" b="0" i="1" u="none" strike="noStrike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pPr rtl="0"/>
            <a:endParaRPr lang="en-US" sz="1200" b="0" i="1" u="none" strike="noStrike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pPr rtl="0"/>
            <a:r>
              <a:rPr lang="ru-RU" sz="1200" b="0" i="1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(переходите к следующему слайду).</a:t>
            </a:r>
            <a:r>
              <a:rPr lang="ru-RU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endParaRPr lang="ru-RU" b="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56415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Сейчас в мире примерно </a:t>
            </a:r>
            <a:r>
              <a:rPr lang="en-US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40</a:t>
            </a:r>
            <a:r>
              <a:rPr lang="ru-RU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ru-RU" sz="1200" b="0" i="1" u="none" strike="noStrike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зеттабайтов</a:t>
            </a:r>
            <a:r>
              <a:rPr lang="ru-RU" sz="1200" b="0" i="1" u="none" strike="noStrike" dirty="0" smtClean="0">
                <a:effectLst/>
                <a:latin typeface="+mj-lt"/>
                <a:ea typeface="+mj-ea"/>
                <a:cs typeface="+mj-cs"/>
                <a:sym typeface="Calibri"/>
              </a:rPr>
              <a:t> данных</a:t>
            </a:r>
            <a:r>
              <a:rPr lang="ru-RU" sz="1200" b="0" i="0" u="none" strike="noStrike" dirty="0" smtClean="0"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ru-RU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А вы можете себе представить, что вообще такое «</a:t>
            </a:r>
            <a:r>
              <a:rPr lang="ru-RU" sz="1200" b="0" i="0" u="none" strike="noStrike" dirty="0" err="1">
                <a:effectLst/>
                <a:latin typeface="+mj-lt"/>
                <a:ea typeface="+mj-ea"/>
                <a:cs typeface="+mj-cs"/>
                <a:sym typeface="Calibri"/>
              </a:rPr>
              <a:t>зеттабайт</a:t>
            </a:r>
            <a:r>
              <a:rPr lang="ru-RU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»? Сколько это? Представляете ли вы себе, что такое </a:t>
            </a:r>
            <a:r>
              <a:rPr lang="ru-RU" sz="1200" b="0" i="0" u="none" strike="noStrike" dirty="0" err="1">
                <a:effectLst/>
                <a:latin typeface="+mj-lt"/>
                <a:ea typeface="+mj-ea"/>
                <a:cs typeface="+mj-cs"/>
                <a:sym typeface="Calibri"/>
              </a:rPr>
              <a:t>зеттабайт</a:t>
            </a:r>
            <a:r>
              <a:rPr lang="ru-RU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? А гигабайт представляете? Ну вот, например, сколько фильмов/фотографий может поместиться в </a:t>
            </a:r>
            <a:r>
              <a:rPr lang="ru-RU" sz="1200" b="0" i="0" u="none" strike="noStrike" dirty="0" smtClean="0">
                <a:effectLst/>
                <a:latin typeface="+mj-lt"/>
                <a:ea typeface="+mj-ea"/>
                <a:cs typeface="+mj-cs"/>
                <a:sym typeface="Calibri"/>
              </a:rPr>
              <a:t>Облаке на </a:t>
            </a:r>
            <a:r>
              <a:rPr lang="ru-RU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100 </a:t>
            </a:r>
            <a:r>
              <a:rPr lang="ru-RU" sz="1200" b="0" i="0" u="none" strike="noStrike" dirty="0" smtClean="0">
                <a:effectLst/>
                <a:latin typeface="+mj-lt"/>
                <a:ea typeface="+mj-ea"/>
                <a:cs typeface="+mj-cs"/>
                <a:sym typeface="Calibri"/>
              </a:rPr>
              <a:t>ГБ?</a:t>
            </a:r>
            <a:r>
              <a:rPr lang="ru-RU" sz="1200" b="0" i="0" u="none" strike="noStrike" baseline="0" dirty="0" smtClean="0">
                <a:effectLst/>
                <a:latin typeface="+mj-lt"/>
                <a:ea typeface="+mj-ea"/>
                <a:cs typeface="+mj-cs"/>
                <a:sym typeface="Calibri"/>
              </a:rPr>
              <a:t> П</a:t>
            </a:r>
            <a:r>
              <a:rPr lang="ru-RU" sz="1200" b="0" i="0" u="none" strike="noStrike" dirty="0" smtClean="0">
                <a:effectLst/>
                <a:latin typeface="+mj-lt"/>
                <a:ea typeface="+mj-ea"/>
                <a:cs typeface="+mj-cs"/>
                <a:sym typeface="Calibri"/>
              </a:rPr>
              <a:t>римерно </a:t>
            </a:r>
            <a:r>
              <a:rPr lang="ru-RU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100 фильмов в </a:t>
            </a:r>
            <a:r>
              <a:rPr lang="en-US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HD </a:t>
            </a:r>
            <a:r>
              <a:rPr lang="ru-RU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или 10 000 </a:t>
            </a:r>
            <a:r>
              <a:rPr lang="ru-RU" sz="1200" b="0" i="0" u="none" strike="noStrike" dirty="0" smtClean="0">
                <a:effectLst/>
                <a:latin typeface="+mj-lt"/>
                <a:ea typeface="+mj-ea"/>
                <a:cs typeface="+mj-cs"/>
                <a:sym typeface="Calibri"/>
              </a:rPr>
              <a:t>фотографий.</a:t>
            </a:r>
            <a:r>
              <a:rPr lang="ru-RU" sz="1200" b="0" i="0" u="none" strike="noStrike" baseline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ru-RU" sz="1200" b="0" i="0" u="none" strike="noStrike" dirty="0" smtClean="0">
                <a:effectLst/>
                <a:latin typeface="+mj-lt"/>
                <a:ea typeface="+mj-ea"/>
                <a:cs typeface="+mj-cs"/>
                <a:sym typeface="Calibri"/>
              </a:rPr>
              <a:t>А </a:t>
            </a:r>
            <a:r>
              <a:rPr lang="ru-RU" sz="1200" b="0" i="0" u="none" strike="noStrike" dirty="0" err="1">
                <a:effectLst/>
                <a:latin typeface="+mj-lt"/>
                <a:ea typeface="+mj-ea"/>
                <a:cs typeface="+mj-cs"/>
                <a:sym typeface="Calibri"/>
              </a:rPr>
              <a:t>зеттабайт</a:t>
            </a:r>
            <a:r>
              <a:rPr lang="ru-RU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 равняется этому объему, только </a:t>
            </a:r>
            <a:r>
              <a:rPr lang="ru-RU" sz="1200" b="0" i="0" u="none" strike="noStrike" dirty="0" smtClean="0">
                <a:effectLst/>
                <a:latin typeface="+mj-lt"/>
                <a:ea typeface="+mj-ea"/>
                <a:cs typeface="+mj-cs"/>
                <a:sym typeface="Calibri"/>
              </a:rPr>
              <a:t>прибавьте </a:t>
            </a:r>
            <a:r>
              <a:rPr lang="ru-RU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к нему </a:t>
            </a:r>
            <a:r>
              <a:rPr lang="ru-RU" sz="1200" b="0" i="0" u="none" strike="noStrike" dirty="0" smtClean="0">
                <a:effectLst/>
                <a:latin typeface="+mj-lt"/>
                <a:ea typeface="+mj-ea"/>
                <a:cs typeface="+mj-cs"/>
                <a:sym typeface="Calibri"/>
              </a:rPr>
              <a:t>еще 12 </a:t>
            </a:r>
            <a:r>
              <a:rPr lang="ru-RU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нулей, то есть это </a:t>
            </a:r>
            <a:r>
              <a:rPr lang="ru-RU" sz="1200" b="0" i="0" u="none" strike="noStrike" dirty="0" smtClean="0">
                <a:effectLst/>
                <a:latin typeface="+mj-lt"/>
                <a:ea typeface="+mj-ea"/>
                <a:cs typeface="+mj-cs"/>
                <a:sym typeface="Calibri"/>
              </a:rPr>
              <a:t>— 10 </a:t>
            </a:r>
            <a:r>
              <a:rPr lang="ru-RU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миллиардов раз по 100 фильмов или 10 000 фотографий.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700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dirty="0" smtClean="0">
                <a:effectLst/>
                <a:latin typeface="+mj-lt"/>
                <a:ea typeface="+mj-ea"/>
                <a:cs typeface="+mj-cs"/>
                <a:sym typeface="Calibri"/>
              </a:rPr>
              <a:t>Следующие вопросы: «Что </a:t>
            </a:r>
            <a:r>
              <a:rPr lang="ru-RU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можно считать большими данными</a:t>
            </a:r>
            <a:r>
              <a:rPr lang="ru-RU" sz="1200" b="0" i="0" u="none" strike="noStrike" dirty="0" smtClean="0">
                <a:effectLst/>
                <a:latin typeface="+mj-lt"/>
                <a:ea typeface="+mj-ea"/>
                <a:cs typeface="+mj-cs"/>
                <a:sym typeface="Calibri"/>
              </a:rPr>
              <a:t>?», «Какие </a:t>
            </a:r>
            <a:r>
              <a:rPr lang="ru-RU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такие данные становятся большими, а какие маленькие</a:t>
            </a:r>
            <a:r>
              <a:rPr lang="ru-RU" sz="1200" b="0" i="0" u="none" strike="noStrike" dirty="0" smtClean="0">
                <a:effectLst/>
                <a:latin typeface="+mj-lt"/>
                <a:ea typeface="+mj-ea"/>
                <a:cs typeface="+mj-cs"/>
                <a:sym typeface="Calibri"/>
              </a:rPr>
              <a:t>?», «И </a:t>
            </a:r>
            <a:r>
              <a:rPr lang="ru-RU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что им нужно сделать, чтобы стать большими</a:t>
            </a:r>
            <a:r>
              <a:rPr lang="ru-RU" sz="1200" b="0" i="0" u="none" strike="noStrike" dirty="0" smtClean="0">
                <a:effectLst/>
                <a:latin typeface="+mj-lt"/>
                <a:ea typeface="+mj-ea"/>
                <a:cs typeface="+mj-cs"/>
                <a:sym typeface="Calibri"/>
              </a:rPr>
              <a:t>?» </a:t>
            </a:r>
            <a:r>
              <a:rPr lang="ru-RU" sz="1200" b="0" i="1" u="none" strike="noStrike" dirty="0" smtClean="0">
                <a:effectLst/>
                <a:latin typeface="+mj-lt"/>
                <a:ea typeface="+mj-ea"/>
                <a:cs typeface="+mj-cs"/>
                <a:sym typeface="Calibri"/>
              </a:rPr>
              <a:t>(Ответы детей).</a:t>
            </a:r>
            <a:endParaRPr lang="ru-RU" b="0" dirty="0">
              <a:effectLst/>
            </a:endParaRPr>
          </a:p>
          <a:p>
            <a:pPr rtl="0"/>
            <a:r>
              <a:rPr lang="ru-RU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Спасибо. </a:t>
            </a:r>
          </a:p>
          <a:p>
            <a:pPr rtl="0"/>
            <a:endParaRPr lang="ru-RU" b="0" dirty="0">
              <a:effectLst/>
            </a:endParaRPr>
          </a:p>
          <a:p>
            <a:pPr rtl="0"/>
            <a:r>
              <a:rPr lang="ru-RU" sz="1200" b="0" i="1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(переход к следующему слайду)</a:t>
            </a:r>
            <a:endParaRPr lang="ru-RU" b="0" dirty="0">
              <a:effectLst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062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На самом деле, нет четкого и всеми принятого определения, что же есть большие данные. </a:t>
            </a:r>
            <a:r>
              <a:rPr lang="ru-RU" sz="1200" b="0" i="0" u="none" strike="noStrike" dirty="0" smtClean="0">
                <a:effectLst/>
                <a:latin typeface="+mj-lt"/>
                <a:ea typeface="+mj-ea"/>
                <a:cs typeface="+mj-cs"/>
                <a:sym typeface="Calibri"/>
              </a:rPr>
              <a:t>Среди </a:t>
            </a:r>
            <a:r>
              <a:rPr lang="ru-RU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многих специалистов в качестве определяющих характеристик для больших данных традиционно выделяют «три </a:t>
            </a:r>
            <a:r>
              <a:rPr lang="en-US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V»: 1) </a:t>
            </a:r>
            <a:r>
              <a:rPr lang="ru-RU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объём (</a:t>
            </a:r>
            <a:r>
              <a:rPr lang="en-US" sz="1200" b="0" i="1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volume</a:t>
            </a:r>
            <a:r>
              <a:rPr lang="en-US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ru-RU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в смысле величины физического объёма, то их точно должно быть «много»: десятки </a:t>
            </a:r>
            <a:r>
              <a:rPr lang="ru-RU" sz="1200" b="0" i="0" u="none" strike="noStrike" dirty="0" err="1">
                <a:effectLst/>
                <a:latin typeface="+mj-lt"/>
                <a:ea typeface="+mj-ea"/>
                <a:cs typeface="+mj-cs"/>
                <a:sym typeface="Calibri"/>
              </a:rPr>
              <a:t>террабайт</a:t>
            </a:r>
            <a:r>
              <a:rPr lang="ru-RU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, а может, и петабайты), 2) скорость (</a:t>
            </a:r>
            <a:r>
              <a:rPr lang="en-US" sz="1200" b="0" i="1" u="none" strike="noStrike" dirty="0" smtClean="0">
                <a:effectLst/>
                <a:latin typeface="+mj-lt"/>
                <a:ea typeface="+mj-ea"/>
                <a:cs typeface="+mj-cs"/>
                <a:sym typeface="Calibri"/>
              </a:rPr>
              <a:t>velocity</a:t>
            </a:r>
            <a:r>
              <a:rPr lang="ru-RU" sz="1200" b="0" i="1" u="none" strike="noStrike" dirty="0" smtClean="0">
                <a:effectLst/>
                <a:latin typeface="+mj-lt"/>
                <a:ea typeface="+mj-ea"/>
                <a:cs typeface="+mj-cs"/>
                <a:sym typeface="Calibri"/>
              </a:rPr>
              <a:t>,</a:t>
            </a:r>
            <a:r>
              <a:rPr lang="en-US" sz="1200" b="0" i="0" u="none" strike="noStrike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ru-RU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в смыслах как скорости их постоянного прироста, так и необходимости высокоскоростной обработки и получения результатов на основе этих данных), 3) многообразие (</a:t>
            </a:r>
            <a:r>
              <a:rPr lang="en-US" sz="1200" b="0" i="1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variety</a:t>
            </a:r>
            <a:r>
              <a:rPr lang="en-US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ru-RU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в смысле возможности одновременной обработки различных типов структурированных и </a:t>
            </a:r>
            <a:r>
              <a:rPr lang="ru-RU" sz="1200" b="0" i="0" u="none" strike="noStrike" dirty="0" err="1">
                <a:effectLst/>
                <a:latin typeface="+mj-lt"/>
                <a:ea typeface="+mj-ea"/>
                <a:cs typeface="+mj-cs"/>
                <a:sym typeface="Calibri"/>
              </a:rPr>
              <a:t>полуструктурированных</a:t>
            </a:r>
            <a:r>
              <a:rPr lang="ru-RU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 данных). Также некоторые добавляют к ним еще 4) </a:t>
            </a:r>
            <a:r>
              <a:rPr lang="en-US" sz="1200" b="0" i="1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veracity</a:t>
            </a:r>
            <a:r>
              <a:rPr lang="en-US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 — </a:t>
            </a:r>
            <a:r>
              <a:rPr lang="ru-RU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достоверность (то, что эти данные репрезентативны и непротиворечивы) и </a:t>
            </a:r>
            <a:r>
              <a:rPr lang="en-US" sz="1200" b="0" i="1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value</a:t>
            </a:r>
            <a:r>
              <a:rPr lang="en-US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 — </a:t>
            </a:r>
            <a:r>
              <a:rPr lang="ru-RU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ценность (у больших данных обязательно есть понимание, что в них лежит что-то полезное, хотя многие данные сегодня собираются и далеко не все из них подлежат обработке, большинство просто хранится до нужного времени). </a:t>
            </a:r>
          </a:p>
          <a:p>
            <a:pPr rtl="0"/>
            <a:endParaRPr lang="ru-RU" b="0" dirty="0">
              <a:effectLst/>
            </a:endParaRPr>
          </a:p>
          <a:p>
            <a:pPr rtl="0"/>
            <a:r>
              <a:rPr lang="ru-RU" sz="1200" b="0" i="1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(переход к следующему слайду)</a:t>
            </a:r>
            <a:endParaRPr lang="ru-RU" b="0" dirty="0">
              <a:effectLst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666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Если с предыдущим слайдом разобрались, </a:t>
            </a:r>
            <a:r>
              <a:rPr lang="ru-RU" sz="1200" b="0" i="0" u="none" strike="noStrike" dirty="0" smtClean="0">
                <a:effectLst/>
                <a:latin typeface="+mj-lt"/>
                <a:ea typeface="+mj-ea"/>
                <a:cs typeface="+mj-cs"/>
                <a:sym typeface="Calibri"/>
              </a:rPr>
              <a:t>давайте </a:t>
            </a:r>
            <a:r>
              <a:rPr lang="ru-RU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найдем примеры вокруг нас, которые можно однозначно определить, как большие данные. Ну, кто первый? </a:t>
            </a:r>
            <a:r>
              <a:rPr lang="ru-RU" sz="1200" b="0" i="1" u="none" strike="noStrike" dirty="0" smtClean="0">
                <a:effectLst/>
                <a:latin typeface="+mj-lt"/>
                <a:ea typeface="+mj-ea"/>
                <a:cs typeface="+mj-cs"/>
                <a:sym typeface="Calibri"/>
              </a:rPr>
              <a:t>(Дети </a:t>
            </a:r>
            <a:r>
              <a:rPr lang="ru-RU" sz="1200" b="0" i="1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отвечают, а вы задаете вопросы на проверку </a:t>
            </a:r>
            <a:r>
              <a:rPr lang="ru-RU" sz="1200" b="0" i="1" u="none" strike="noStrike" dirty="0" smtClean="0">
                <a:effectLst/>
                <a:latin typeface="+mj-lt"/>
                <a:ea typeface="+mj-ea"/>
                <a:cs typeface="+mj-cs"/>
                <a:sym typeface="Calibri"/>
              </a:rPr>
              <a:t>факторов </a:t>
            </a:r>
            <a:r>
              <a:rPr lang="ru-RU" sz="1200" b="0" i="1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с предыдущего слайда: </a:t>
            </a:r>
            <a:r>
              <a:rPr lang="ru-RU" sz="1200" b="0" i="1" u="none" strike="noStrike" dirty="0" smtClean="0">
                <a:effectLst/>
                <a:latin typeface="+mj-lt"/>
                <a:ea typeface="+mj-ea"/>
                <a:cs typeface="+mj-cs"/>
                <a:sym typeface="Calibri"/>
              </a:rPr>
              <a:t>подтверждаются </a:t>
            </a:r>
            <a:r>
              <a:rPr lang="ru-RU" sz="1200" b="0" i="1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ли объем, скорость и многообразие? </a:t>
            </a:r>
            <a:r>
              <a:rPr lang="ru-RU" sz="1200" b="0" i="1" u="none" strike="noStrike" dirty="0" smtClean="0">
                <a:effectLst/>
                <a:latin typeface="+mj-lt"/>
                <a:ea typeface="+mj-ea"/>
                <a:cs typeface="+mj-cs"/>
                <a:sym typeface="Calibri"/>
              </a:rPr>
              <a:t>А </a:t>
            </a:r>
            <a:r>
              <a:rPr lang="ru-RU" sz="1200" b="0" i="1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достоверность и ценность?) </a:t>
            </a:r>
            <a:r>
              <a:rPr lang="ru-RU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Молодцы, поехали дальше. </a:t>
            </a:r>
          </a:p>
          <a:p>
            <a:pPr rtl="0"/>
            <a:endParaRPr lang="ru-RU" b="0" dirty="0">
              <a:effectLst/>
            </a:endParaRPr>
          </a:p>
          <a:p>
            <a:pPr rtl="0"/>
            <a:r>
              <a:rPr lang="ru-RU" sz="1200" b="0" i="1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(переход к следующему слайду)</a:t>
            </a:r>
            <a:endParaRPr lang="ru-RU" b="0" dirty="0">
              <a:effectLst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1291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Мы тоже для вас </a:t>
            </a:r>
            <a:r>
              <a:rPr lang="ru-RU" sz="1200" b="0" i="0" u="none" strike="noStrike" dirty="0" smtClean="0">
                <a:effectLst/>
                <a:latin typeface="+mj-lt"/>
                <a:ea typeface="+mj-ea"/>
                <a:cs typeface="+mj-cs"/>
                <a:sym typeface="Calibri"/>
              </a:rPr>
              <a:t>подготовили несколько </a:t>
            </a:r>
            <a:r>
              <a:rPr lang="ru-RU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примеров </a:t>
            </a:r>
            <a:r>
              <a:rPr lang="ru-RU" sz="1200" b="0" i="1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(если </a:t>
            </a:r>
            <a:r>
              <a:rPr lang="ru-RU" sz="1200" b="0" i="1" u="none" strike="noStrike" dirty="0" smtClean="0">
                <a:effectLst/>
                <a:latin typeface="+mj-lt"/>
                <a:ea typeface="+mj-ea"/>
                <a:cs typeface="+mj-cs"/>
                <a:sym typeface="Calibri"/>
              </a:rPr>
              <a:t>их уже </a:t>
            </a:r>
            <a:r>
              <a:rPr lang="ru-RU" sz="1200" b="0" i="1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называли дети – стоит отметить, что они молодцы и почти все называли из наших примеров, и </a:t>
            </a:r>
            <a:r>
              <a:rPr lang="ru-RU" sz="1200" b="0" i="1" u="none" strike="noStrike" dirty="0" smtClean="0">
                <a:effectLst/>
                <a:latin typeface="+mj-lt"/>
                <a:ea typeface="+mj-ea"/>
                <a:cs typeface="+mj-cs"/>
                <a:sym typeface="Calibri"/>
              </a:rPr>
              <a:t>рассмотрите только те, которые остались </a:t>
            </a:r>
            <a:r>
              <a:rPr lang="ru-RU" sz="1200" b="0" i="1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неохваченными).</a:t>
            </a:r>
          </a:p>
          <a:p>
            <a:pPr rtl="0"/>
            <a:endParaRPr lang="ru-RU" b="0" dirty="0">
              <a:effectLst/>
            </a:endParaRPr>
          </a:p>
          <a:p>
            <a:pPr rtl="0"/>
            <a:endParaRPr lang="ru-RU" sz="1200" b="0" i="0" u="none" strike="noStrike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pPr rtl="0"/>
            <a:r>
              <a:rPr lang="ru-RU" sz="1200" b="0" i="1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 (переход к следующему слайду)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325242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Как вы считаете, какие данные вы генерируете каждый день, которые потом все вместе становятся большими данными? </a:t>
            </a:r>
          </a:p>
          <a:p>
            <a:r>
              <a:rPr lang="ru-RU" sz="1200" b="0" i="1" u="none" strike="noStrike" dirty="0" smtClean="0">
                <a:effectLst/>
                <a:latin typeface="+mj-lt"/>
                <a:ea typeface="+mj-ea"/>
                <a:cs typeface="+mj-cs"/>
                <a:sym typeface="Calibri"/>
              </a:rPr>
              <a:t>(Ответы </a:t>
            </a:r>
            <a:r>
              <a:rPr lang="ru-RU" sz="1200" b="0" i="1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детей</a:t>
            </a:r>
            <a:r>
              <a:rPr lang="ru-RU" sz="1200" b="0" i="1" u="none" strike="noStrike" dirty="0" smtClean="0">
                <a:effectLst/>
                <a:latin typeface="+mj-lt"/>
                <a:ea typeface="+mj-ea"/>
                <a:cs typeface="+mj-cs"/>
                <a:sym typeface="Calibri"/>
              </a:rPr>
              <a:t>).</a:t>
            </a:r>
            <a:endParaRPr lang="ru-RU" sz="1200" b="0" i="1" u="none" strike="noStrike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ru-RU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Спасибо. Это действительно </a:t>
            </a:r>
            <a:r>
              <a:rPr lang="ru-RU" sz="1200" b="0" i="0" u="none" strike="noStrike" dirty="0" smtClean="0">
                <a:effectLst/>
                <a:latin typeface="+mj-lt"/>
                <a:ea typeface="+mj-ea"/>
                <a:cs typeface="+mj-cs"/>
                <a:sym typeface="Calibri"/>
              </a:rPr>
              <a:t>так. </a:t>
            </a:r>
            <a:endParaRPr lang="ru-RU" sz="1200" b="0" i="0" u="none" strike="noStrike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ru-RU" sz="1200" b="0" i="1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(переход к следующему слайду).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955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Blank">
    <p:bg>
      <p:bgPr>
        <a:solidFill>
          <a:srgbClr val="E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MKT-21151_bl2712_1920x10801.png" descr="MKT-21151_bl2712_1920x108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6709"/>
            <a:ext cx="24384002" cy="13217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Изображение" descr="Изображение"/>
          <p:cNvPicPr>
            <a:picLocks noChangeAspect="1"/>
          </p:cNvPicPr>
          <p:nvPr/>
        </p:nvPicPr>
        <p:blipFill>
          <a:blip r:embed="rId3"/>
          <a:srcRect r="74474"/>
          <a:stretch>
            <a:fillRect/>
          </a:stretch>
        </p:blipFill>
        <p:spPr>
          <a:xfrm>
            <a:off x="22391138" y="609478"/>
            <a:ext cx="1348511" cy="1698882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Blank">
    <p:bg>
      <p:bgPr>
        <a:solidFill>
          <a:srgbClr val="008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Изображение" descr="Изображение"/>
          <p:cNvPicPr>
            <a:picLocks noChangeAspect="1"/>
          </p:cNvPicPr>
          <p:nvPr/>
        </p:nvPicPr>
        <p:blipFill rotWithShape="1">
          <a:blip r:embed="rId2"/>
          <a:srcRect t="51694" r="23627"/>
          <a:stretch/>
        </p:blipFill>
        <p:spPr>
          <a:xfrm flipH="1">
            <a:off x="-1" y="0"/>
            <a:ext cx="3830243" cy="228731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Изображение" descr="Изображение"/>
          <p:cNvPicPr>
            <a:picLocks noChangeAspect="1"/>
          </p:cNvPicPr>
          <p:nvPr/>
        </p:nvPicPr>
        <p:blipFill>
          <a:blip r:embed="rId3"/>
          <a:srcRect r="74474"/>
          <a:stretch>
            <a:fillRect/>
          </a:stretch>
        </p:blipFill>
        <p:spPr>
          <a:xfrm>
            <a:off x="22391138" y="609478"/>
            <a:ext cx="1348511" cy="1698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Изображение" descr="Изображение"/>
          <p:cNvPicPr>
            <a:picLocks noChangeAspect="1"/>
          </p:cNvPicPr>
          <p:nvPr/>
        </p:nvPicPr>
        <p:blipFill rotWithShape="1">
          <a:blip r:embed="rId4"/>
          <a:srcRect r="23089" b="26768"/>
          <a:stretch/>
        </p:blipFill>
        <p:spPr>
          <a:xfrm>
            <a:off x="15699705" y="4567906"/>
            <a:ext cx="8684295" cy="91480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E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Изображение" descr="Изображение"/>
          <p:cNvPicPr>
            <a:picLocks noChangeAspect="1"/>
          </p:cNvPicPr>
          <p:nvPr/>
        </p:nvPicPr>
        <p:blipFill>
          <a:blip r:embed="rId2"/>
          <a:srcRect r="74474"/>
          <a:stretch>
            <a:fillRect/>
          </a:stretch>
        </p:blipFill>
        <p:spPr>
          <a:xfrm>
            <a:off x="22391138" y="609478"/>
            <a:ext cx="1348511" cy="1698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Изображение" descr="Изображение"/>
          <p:cNvPicPr>
            <a:picLocks noChangeAspect="1"/>
          </p:cNvPicPr>
          <p:nvPr/>
        </p:nvPicPr>
        <p:blipFill rotWithShape="1">
          <a:blip r:embed="rId3"/>
          <a:srcRect r="23521" b="26768"/>
          <a:stretch/>
        </p:blipFill>
        <p:spPr>
          <a:xfrm>
            <a:off x="15699706" y="4567906"/>
            <a:ext cx="8635492" cy="9148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Изображение" descr="Изображение"/>
          <p:cNvPicPr>
            <a:picLocks noChangeAspect="1"/>
          </p:cNvPicPr>
          <p:nvPr/>
        </p:nvPicPr>
        <p:blipFill rotWithShape="1">
          <a:blip r:embed="rId4"/>
          <a:srcRect l="-675" b="25186"/>
          <a:stretch/>
        </p:blipFill>
        <p:spPr>
          <a:xfrm flipH="1">
            <a:off x="17099070" y="7285104"/>
            <a:ext cx="7284929" cy="6430896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Blank">
    <p:bg>
      <p:bgPr>
        <a:solidFill>
          <a:srgbClr val="E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Изображение" descr="Изображение"/>
          <p:cNvPicPr>
            <a:picLocks noChangeAspect="1"/>
          </p:cNvPicPr>
          <p:nvPr/>
        </p:nvPicPr>
        <p:blipFill>
          <a:blip r:embed="rId2"/>
          <a:srcRect r="74474"/>
          <a:stretch>
            <a:fillRect/>
          </a:stretch>
        </p:blipFill>
        <p:spPr>
          <a:xfrm>
            <a:off x="22391138" y="609478"/>
            <a:ext cx="1348511" cy="1698882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Blank">
    <p:bg>
      <p:bgPr>
        <a:solidFill>
          <a:srgbClr val="E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Изображение" descr="Изображение"/>
          <p:cNvPicPr>
            <a:picLocks noChangeAspect="1"/>
          </p:cNvPicPr>
          <p:nvPr/>
        </p:nvPicPr>
        <p:blipFill>
          <a:blip r:embed="rId2"/>
          <a:srcRect r="74474"/>
          <a:stretch>
            <a:fillRect/>
          </a:stretch>
        </p:blipFill>
        <p:spPr>
          <a:xfrm>
            <a:off x="22391138" y="609478"/>
            <a:ext cx="1348511" cy="1698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back.png" descr="bac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Изображение" descr="Изображение"/>
          <p:cNvPicPr>
            <a:picLocks noChangeAspect="1"/>
          </p:cNvPicPr>
          <p:nvPr/>
        </p:nvPicPr>
        <p:blipFill rotWithShape="1">
          <a:blip r:embed="rId4"/>
          <a:srcRect t="51694" r="23627"/>
          <a:stretch/>
        </p:blipFill>
        <p:spPr>
          <a:xfrm flipH="1">
            <a:off x="-3" y="0"/>
            <a:ext cx="3830245" cy="2287315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Изображение" descr="Изображение"/>
          <p:cNvPicPr>
            <a:picLocks noChangeAspect="1"/>
          </p:cNvPicPr>
          <p:nvPr/>
        </p:nvPicPr>
        <p:blipFill>
          <a:blip r:embed="rId2"/>
          <a:srcRect r="74474"/>
          <a:stretch>
            <a:fillRect/>
          </a:stretch>
        </p:blipFill>
        <p:spPr>
          <a:xfrm>
            <a:off x="22391138" y="609478"/>
            <a:ext cx="1348511" cy="1698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Изображение" descr="Изображение"/>
          <p:cNvPicPr>
            <a:picLocks noChangeAspect="1"/>
          </p:cNvPicPr>
          <p:nvPr/>
        </p:nvPicPr>
        <p:blipFill rotWithShape="1">
          <a:blip r:embed="rId5"/>
          <a:srcRect r="23089" b="26768"/>
          <a:stretch/>
        </p:blipFill>
        <p:spPr>
          <a:xfrm>
            <a:off x="15699705" y="4567907"/>
            <a:ext cx="8684295" cy="9148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Изображение" descr="Изображение"/>
          <p:cNvPicPr>
            <a:picLocks noChangeAspect="1"/>
          </p:cNvPicPr>
          <p:nvPr/>
        </p:nvPicPr>
        <p:blipFill>
          <a:blip r:embed="rId2"/>
          <a:srcRect r="74474"/>
          <a:stretch>
            <a:fillRect/>
          </a:stretch>
        </p:blipFill>
        <p:spPr>
          <a:xfrm>
            <a:off x="22391138" y="609478"/>
            <a:ext cx="1348511" cy="1698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Изображение" descr="Изображение"/>
          <p:cNvPicPr>
            <a:picLocks noChangeAspect="1"/>
          </p:cNvPicPr>
          <p:nvPr/>
        </p:nvPicPr>
        <p:blipFill rotWithShape="1">
          <a:blip r:embed="rId6"/>
          <a:srcRect b="16360"/>
          <a:stretch/>
        </p:blipFill>
        <p:spPr>
          <a:xfrm>
            <a:off x="968408" y="2104917"/>
            <a:ext cx="22447184" cy="11611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MKT-21151_bl2712_1920x10801.png" descr="MKT-21151_bl2712_1920x1080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46709"/>
            <a:ext cx="24384002" cy="13217921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solidFill>
          <a:srgbClr val="E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658075" y="7772400"/>
            <a:ext cx="17071025" cy="35052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653366" y="1539875"/>
            <a:ext cx="19507201" cy="3336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26" tIns="121926" rIns="121926" bIns="121926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3610166" y="4876800"/>
            <a:ext cx="9550401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26" tIns="121926" rIns="121926" bIns="121926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6806691" y="12387971"/>
            <a:ext cx="668509" cy="649459"/>
          </a:xfrm>
          <a:prstGeom prst="rect">
            <a:avLst/>
          </a:prstGeom>
          <a:ln w="12700">
            <a:miter lim="400000"/>
          </a:ln>
        </p:spPr>
        <p:txBody>
          <a:bodyPr wrap="none" lIns="121926" tIns="121926" rIns="121926" bIns="121926" anchor="ctr">
            <a:spAutoFit/>
          </a:bodyPr>
          <a:lstStyle>
            <a:lvl1pPr algn="r">
              <a:defRPr sz="3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E6D226-195D-754E-B958-245CFD2D6F2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</p:sldLayoutIdLst>
  <p:transition spd="med"/>
  <p:txStyles>
    <p:titleStyle>
      <a:lvl1pPr marL="0" marR="0" indent="0" algn="ctr" defTabSz="12192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12192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12192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12192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12192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12192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12192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12192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12192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914446" marR="0" indent="-914446" algn="l" defTabSz="12192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85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2082904" marR="0" indent="-863643" algn="l" defTabSz="12192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–"/>
        <a:tabLst/>
        <a:defRPr sz="85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3248186" marR="0" indent="-809663" algn="l" defTabSz="12192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85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4635491" marR="0" indent="-977708" algn="l" defTabSz="12192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–"/>
        <a:tabLst/>
        <a:defRPr sz="85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5854751" marR="0" indent="-977707" algn="l" defTabSz="12192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»"/>
        <a:tabLst/>
        <a:defRPr sz="85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7074013" marR="0" indent="-977707" algn="l" defTabSz="12192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85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8293273" marR="0" indent="-977707" algn="l" defTabSz="12192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85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9512534" marR="0" indent="-977707" algn="l" defTabSz="12192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85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10731796" marR="0" indent="-977707" algn="l" defTabSz="12192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85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2192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2192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2192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2192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2192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2192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2192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2192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2192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31.gif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6.jpeg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svg"/><Relationship Id="rId12" Type="http://schemas.openxmlformats.org/officeDocument/2006/relationships/image" Target="../media/image43.png"/><Relationship Id="rId13" Type="http://schemas.openxmlformats.org/officeDocument/2006/relationships/image" Target="../media/image39.svg"/><Relationship Id="rId14" Type="http://schemas.openxmlformats.org/officeDocument/2006/relationships/image" Target="../media/image44.png"/><Relationship Id="rId15" Type="http://schemas.openxmlformats.org/officeDocument/2006/relationships/image" Target="../media/image41.svg"/><Relationship Id="rId16" Type="http://schemas.openxmlformats.org/officeDocument/2006/relationships/image" Target="../media/image45.png"/><Relationship Id="rId17" Type="http://schemas.openxmlformats.org/officeDocument/2006/relationships/image" Target="../media/image43.svg"/><Relationship Id="rId18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Relationship Id="rId4" Type="http://schemas.openxmlformats.org/officeDocument/2006/relationships/image" Target="../media/image39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35.svg"/><Relationship Id="rId10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svg"/><Relationship Id="rId13" Type="http://schemas.openxmlformats.org/officeDocument/2006/relationships/image" Target="../media/image19.png"/><Relationship Id="rId14" Type="http://schemas.openxmlformats.org/officeDocument/2006/relationships/image" Target="../media/image21.svg"/><Relationship Id="rId15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5.svg"/><Relationship Id="rId9" Type="http://schemas.openxmlformats.org/officeDocument/2006/relationships/image" Target="../media/image17.png"/><Relationship Id="rId10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20.tiff"/><Relationship Id="rId7" Type="http://schemas.openxmlformats.org/officeDocument/2006/relationships/image" Target="../media/image21.tiff"/><Relationship Id="rId8" Type="http://schemas.openxmlformats.org/officeDocument/2006/relationships/image" Target="../media/image22.tiff"/><Relationship Id="rId9" Type="http://schemas.openxmlformats.org/officeDocument/2006/relationships/image" Target="../media/image23.tiff"/><Relationship Id="rId10" Type="http://schemas.openxmlformats.org/officeDocument/2006/relationships/image" Target="../media/image24.tiff"/><Relationship Id="rId11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инаида Кершенгольц">
            <a:extLst>
              <a:ext uri="{FF2B5EF4-FFF2-40B4-BE49-F238E27FC236}">
                <a16:creationId xmlns:a16="http://schemas.microsoft.com/office/drawing/2014/main" xmlns="" id="{8ABF4C5A-CED0-0E4B-A7E0-FF93DE112D95}"/>
              </a:ext>
            </a:extLst>
          </p:cNvPr>
          <p:cNvSpPr txBox="1"/>
          <p:nvPr/>
        </p:nvSpPr>
        <p:spPr>
          <a:xfrm>
            <a:off x="2025032" y="2670702"/>
            <a:ext cx="21147770" cy="4524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80000"/>
              </a:lnSpc>
              <a:defRPr sz="12000" spc="185">
                <a:solidFill>
                  <a:srgbClr val="FFFFFF"/>
                </a:solidFill>
                <a:latin typeface="OpenGost Type B TT"/>
                <a:ea typeface="OpenGost Type B TT"/>
                <a:cs typeface="OpenGost Type B TT"/>
                <a:sym typeface="OpenGost Type B TT"/>
              </a:defRPr>
            </a:pPr>
            <a:r>
              <a:rPr lang="ru-RU" dirty="0"/>
              <a:t>Всероссийская образовательная акция </a:t>
            </a:r>
            <a:r>
              <a:rPr lang="ru-RU" dirty="0" smtClean="0"/>
              <a:t>«Урок цифры» </a:t>
            </a:r>
            <a:r>
              <a:rPr lang="ru-RU" dirty="0"/>
              <a:t>2019</a:t>
            </a:r>
            <a:endParaRPr dirty="0"/>
          </a:p>
        </p:txBody>
      </p:sp>
      <p:sp>
        <p:nvSpPr>
          <p:cNvPr id="5" name="Зинаида Кершенгольц">
            <a:extLst>
              <a:ext uri="{FF2B5EF4-FFF2-40B4-BE49-F238E27FC236}">
                <a16:creationId xmlns:a16="http://schemas.microsoft.com/office/drawing/2014/main" xmlns="" id="{383C58D2-E7F8-184D-8160-DA22CA105033}"/>
              </a:ext>
            </a:extLst>
          </p:cNvPr>
          <p:cNvSpPr txBox="1"/>
          <p:nvPr/>
        </p:nvSpPr>
        <p:spPr>
          <a:xfrm>
            <a:off x="2025032" y="7750947"/>
            <a:ext cx="21147770" cy="1107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lnSpc>
                <a:spcPct val="80000"/>
              </a:lnSpc>
              <a:defRPr sz="8000" spc="123">
                <a:solidFill>
                  <a:srgbClr val="FFD02C"/>
                </a:solidFill>
                <a:latin typeface="OpenGost Type B TT"/>
                <a:ea typeface="OpenGost Type B TT"/>
                <a:cs typeface="OpenGost Type B TT"/>
                <a:sym typeface="OpenGost Type B TT"/>
              </a:defRPr>
            </a:lvl1pPr>
          </a:lstStyle>
          <a:p>
            <a:r>
              <a:t>Большие данные </a:t>
            </a: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616" y="172820"/>
            <a:ext cx="5760171" cy="225222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Зинаида Кершенгольц"/>
          <p:cNvSpPr txBox="1"/>
          <p:nvPr/>
        </p:nvSpPr>
        <p:spPr>
          <a:xfrm>
            <a:off x="3407870" y="2302540"/>
            <a:ext cx="16952122" cy="161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lnSpc>
                <a:spcPct val="80000"/>
              </a:lnSpc>
              <a:defRPr sz="12000" spc="185">
                <a:solidFill>
                  <a:srgbClr val="FFFFFF"/>
                </a:solidFill>
                <a:latin typeface="OpenGost Type B TT"/>
                <a:ea typeface="OpenGost Type B TT"/>
                <a:cs typeface="OpenGost Type B TT"/>
                <a:sym typeface="OpenGost Type B TT"/>
              </a:defRPr>
            </a:lvl1pPr>
          </a:lstStyle>
          <a:p>
            <a:r>
              <a:rPr dirty="0"/>
              <a:t>Давайте поиграем</a:t>
            </a:r>
            <a:r>
              <a:rPr dirty="0" smtClean="0"/>
              <a:t>!</a:t>
            </a:r>
            <a:r>
              <a:rPr lang="ru-RU" dirty="0" smtClean="0"/>
              <a:t> </a:t>
            </a:r>
            <a:endParaRPr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8CB3A98-A5DE-5F40-A6D9-DE9821A94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122" y="4268989"/>
            <a:ext cx="9398000" cy="623570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122" y="298991"/>
            <a:ext cx="4816971" cy="2003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Скругленный прямоугольник 2"/>
          <p:cNvSpPr/>
          <p:nvPr/>
        </p:nvSpPr>
        <p:spPr>
          <a:xfrm>
            <a:off x="2605202" y="4499380"/>
            <a:ext cx="5457826" cy="1270001"/>
          </a:xfrm>
          <a:prstGeom prst="roundRect">
            <a:avLst>
              <a:gd name="adj" fmla="val 21470"/>
            </a:avLst>
          </a:prstGeom>
          <a:solidFill>
            <a:srgbClr val="FFFFFF"/>
          </a:solidFill>
          <a:ln w="47625">
            <a:solidFill>
              <a:srgbClr val="FFD203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37" name="Скругленный прямоугольник 16"/>
          <p:cNvSpPr/>
          <p:nvPr/>
        </p:nvSpPr>
        <p:spPr>
          <a:xfrm>
            <a:off x="2630182" y="5989033"/>
            <a:ext cx="5457826" cy="1270001"/>
          </a:xfrm>
          <a:prstGeom prst="roundRect">
            <a:avLst>
              <a:gd name="adj" fmla="val 21470"/>
            </a:avLst>
          </a:prstGeom>
          <a:solidFill>
            <a:srgbClr val="FFFFFF"/>
          </a:solidFill>
          <a:ln w="47625">
            <a:solidFill>
              <a:srgbClr val="FFD203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38" name="Скругленный прямоугольник 17"/>
          <p:cNvSpPr/>
          <p:nvPr/>
        </p:nvSpPr>
        <p:spPr>
          <a:xfrm>
            <a:off x="2605202" y="7478687"/>
            <a:ext cx="5457826" cy="1270001"/>
          </a:xfrm>
          <a:prstGeom prst="roundRect">
            <a:avLst>
              <a:gd name="adj" fmla="val 21470"/>
            </a:avLst>
          </a:prstGeom>
          <a:solidFill>
            <a:srgbClr val="FFFFFF"/>
          </a:solidFill>
          <a:ln w="47625">
            <a:solidFill>
              <a:srgbClr val="FFD203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39" name="Скругленный прямоугольник 18"/>
          <p:cNvSpPr/>
          <p:nvPr/>
        </p:nvSpPr>
        <p:spPr>
          <a:xfrm>
            <a:off x="16416589" y="4273591"/>
            <a:ext cx="5457826" cy="163597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47625">
            <a:solidFill>
              <a:srgbClr val="FFD203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40" name="Скругленный прямоугольник 19"/>
          <p:cNvSpPr/>
          <p:nvPr/>
        </p:nvSpPr>
        <p:spPr>
          <a:xfrm>
            <a:off x="16401829" y="6242930"/>
            <a:ext cx="5457826" cy="163597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47625">
            <a:solidFill>
              <a:srgbClr val="FFD203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41" name="Скругленный прямоугольник 20"/>
          <p:cNvSpPr/>
          <p:nvPr/>
        </p:nvSpPr>
        <p:spPr>
          <a:xfrm>
            <a:off x="16387070" y="8212270"/>
            <a:ext cx="5457826" cy="163597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47625">
            <a:solidFill>
              <a:srgbClr val="FFD203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42" name="Скругленный прямоугольник 1"/>
          <p:cNvSpPr/>
          <p:nvPr/>
        </p:nvSpPr>
        <p:spPr>
          <a:xfrm>
            <a:off x="9494617" y="4839696"/>
            <a:ext cx="5457826" cy="208597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47625">
            <a:solidFill>
              <a:srgbClr val="FFD203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43" name="Скругленный прямоугольник 4"/>
          <p:cNvSpPr/>
          <p:nvPr/>
        </p:nvSpPr>
        <p:spPr>
          <a:xfrm>
            <a:off x="9518275" y="7182290"/>
            <a:ext cx="5457826" cy="208597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47625">
            <a:solidFill>
              <a:srgbClr val="FFD203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44" name="TextBox 3"/>
          <p:cNvSpPr txBox="1"/>
          <p:nvPr/>
        </p:nvSpPr>
        <p:spPr>
          <a:xfrm>
            <a:off x="9819132" y="5106973"/>
            <a:ext cx="4200433" cy="1565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defTabSz="1828800">
              <a:lnSpc>
                <a:spcPts val="3600"/>
              </a:lnSpc>
              <a:defRPr sz="2700"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</a:lstStyle>
          <a:p>
            <a:r>
              <a:rPr dirty="0"/>
              <a:t>Соединение блоков данных, валидация, </a:t>
            </a:r>
            <a:r>
              <a:rPr dirty="0" smtClean="0"/>
              <a:t>очистка</a:t>
            </a:r>
            <a:r>
              <a:rPr lang="ru-RU" dirty="0" smtClean="0"/>
              <a:t> </a:t>
            </a:r>
            <a:endParaRPr dirty="0"/>
          </a:p>
        </p:txBody>
      </p:sp>
      <p:sp>
        <p:nvSpPr>
          <p:cNvPr id="145" name="TextBox 17"/>
          <p:cNvSpPr txBox="1"/>
          <p:nvPr/>
        </p:nvSpPr>
        <p:spPr>
          <a:xfrm>
            <a:off x="9975277" y="7671266"/>
            <a:ext cx="3686867" cy="1108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defTabSz="1828800">
              <a:lnSpc>
                <a:spcPts val="3600"/>
              </a:lnSpc>
              <a:defRPr sz="2700"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</a:lstStyle>
          <a:p>
            <a:r>
              <a:t>Структурирование данных</a:t>
            </a:r>
          </a:p>
        </p:txBody>
      </p:sp>
      <p:sp>
        <p:nvSpPr>
          <p:cNvPr id="146" name="TextBox 4"/>
          <p:cNvSpPr txBox="1"/>
          <p:nvPr/>
        </p:nvSpPr>
        <p:spPr>
          <a:xfrm>
            <a:off x="16764336" y="4497748"/>
            <a:ext cx="4732812" cy="1062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defTabSz="1828800">
              <a:lnSpc>
                <a:spcPts val="3400"/>
              </a:lnSpc>
              <a:defRPr sz="2700"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</a:lstStyle>
          <a:p>
            <a:r>
              <a:t>Построение прогнозных моделей</a:t>
            </a:r>
          </a:p>
        </p:txBody>
      </p:sp>
      <p:sp>
        <p:nvSpPr>
          <p:cNvPr id="147" name="TextBox 19"/>
          <p:cNvSpPr txBox="1"/>
          <p:nvPr/>
        </p:nvSpPr>
        <p:spPr>
          <a:xfrm>
            <a:off x="16768070" y="6524645"/>
            <a:ext cx="2899722" cy="1062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defTabSz="1828800">
              <a:lnSpc>
                <a:spcPts val="3400"/>
              </a:lnSpc>
              <a:defRPr sz="2700"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</a:lstStyle>
          <a:p>
            <a:r>
              <a:t>Проверка гипотез</a:t>
            </a:r>
          </a:p>
        </p:txBody>
      </p:sp>
      <p:sp>
        <p:nvSpPr>
          <p:cNvPr id="148" name="TextBox 22"/>
          <p:cNvSpPr txBox="1"/>
          <p:nvPr/>
        </p:nvSpPr>
        <p:spPr>
          <a:xfrm>
            <a:off x="16768070" y="8492415"/>
            <a:ext cx="1966497" cy="1062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defTabSz="1828800">
              <a:lnSpc>
                <a:spcPts val="3400"/>
              </a:lnSpc>
              <a:defRPr sz="2700"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</a:lstStyle>
          <a:p>
            <a:r>
              <a:t>Поиск инсайтов</a:t>
            </a:r>
          </a:p>
        </p:txBody>
      </p:sp>
      <p:sp>
        <p:nvSpPr>
          <p:cNvPr id="149" name="TextBox 14"/>
          <p:cNvSpPr txBox="1"/>
          <p:nvPr/>
        </p:nvSpPr>
        <p:spPr>
          <a:xfrm>
            <a:off x="3003161" y="4614658"/>
            <a:ext cx="4466535" cy="1039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/>
          <a:p>
            <a:pPr defTabSz="1828800">
              <a:lnSpc>
                <a:spcPts val="3300"/>
              </a:lnSpc>
              <a:defRPr sz="270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 err="1"/>
              <a:t>Сбор</a:t>
            </a:r>
            <a:r>
              <a:rPr dirty="0"/>
              <a:t> </a:t>
            </a:r>
            <a:r>
              <a:rPr dirty="0" err="1"/>
              <a:t>данных</a:t>
            </a:r>
            <a:r>
              <a:rPr dirty="0"/>
              <a:t> </a:t>
            </a:r>
            <a:br>
              <a:rPr dirty="0"/>
            </a:br>
            <a:r>
              <a:rPr dirty="0"/>
              <a:t>с </a:t>
            </a:r>
            <a:r>
              <a:rPr dirty="0" err="1"/>
              <a:t>датчиков</a:t>
            </a:r>
            <a:endParaRPr dirty="0"/>
          </a:p>
        </p:txBody>
      </p:sp>
      <p:sp>
        <p:nvSpPr>
          <p:cNvPr id="150" name="TextBox 23"/>
          <p:cNvSpPr txBox="1"/>
          <p:nvPr/>
        </p:nvSpPr>
        <p:spPr>
          <a:xfrm>
            <a:off x="2865246" y="6104312"/>
            <a:ext cx="5915757" cy="1026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defTabSz="1828800">
              <a:lnSpc>
                <a:spcPts val="3300"/>
              </a:lnSpc>
              <a:defRPr sz="2700"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</a:lstStyle>
          <a:p>
            <a:r>
              <a:rPr lang="ru-RU" dirty="0"/>
              <a:t>Сохранение</a:t>
            </a:r>
            <a:r>
              <a:rPr dirty="0"/>
              <a:t> </a:t>
            </a:r>
            <a:r>
              <a:rPr dirty="0" smtClean="0"/>
              <a:t>действий</a:t>
            </a:r>
            <a:endParaRPr lang="ru-RU" dirty="0" smtClean="0"/>
          </a:p>
          <a:p>
            <a:r>
              <a:rPr dirty="0" smtClean="0"/>
              <a:t> </a:t>
            </a:r>
            <a:r>
              <a:rPr dirty="0"/>
              <a:t>пользователей</a:t>
            </a:r>
          </a:p>
        </p:txBody>
      </p:sp>
      <p:sp>
        <p:nvSpPr>
          <p:cNvPr id="151" name="TextBox 25"/>
          <p:cNvSpPr txBox="1"/>
          <p:nvPr/>
        </p:nvSpPr>
        <p:spPr>
          <a:xfrm>
            <a:off x="2891556" y="7593965"/>
            <a:ext cx="4347227" cy="1039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defTabSz="1828800">
              <a:lnSpc>
                <a:spcPts val="3300"/>
              </a:lnSpc>
              <a:defRPr sz="2700"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</a:lstStyle>
          <a:p>
            <a:r>
              <a:t>Получение внешних данных</a:t>
            </a:r>
          </a:p>
        </p:txBody>
      </p:sp>
      <p:sp>
        <p:nvSpPr>
          <p:cNvPr id="152" name="Text Placeholder 2"/>
          <p:cNvSpPr txBox="1"/>
          <p:nvPr/>
        </p:nvSpPr>
        <p:spPr>
          <a:xfrm>
            <a:off x="3098176" y="3233177"/>
            <a:ext cx="4521837" cy="777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825500">
              <a:lnSpc>
                <a:spcPct val="80000"/>
              </a:lnSpc>
              <a:spcBef>
                <a:spcPts val="5900"/>
              </a:spcBef>
              <a:defRPr sz="5400" spc="479">
                <a:solidFill>
                  <a:srgbClr val="FFD203"/>
                </a:solidFill>
                <a:latin typeface="OpenGost Type B TT"/>
                <a:ea typeface="OpenGost Type B TT"/>
                <a:cs typeface="OpenGost Type B TT"/>
                <a:sym typeface="OpenGost Type B TT"/>
              </a:defRPr>
            </a:lvl1pPr>
          </a:lstStyle>
          <a:p>
            <a:r>
              <a:rPr dirty="0" smtClean="0"/>
              <a:t>Генерация</a:t>
            </a:r>
            <a:r>
              <a:rPr lang="ru-RU" dirty="0" smtClean="0"/>
              <a:t> </a:t>
            </a:r>
            <a:endParaRPr dirty="0"/>
          </a:p>
        </p:txBody>
      </p:sp>
      <p:sp>
        <p:nvSpPr>
          <p:cNvPr id="153" name="Text Placeholder 2"/>
          <p:cNvSpPr txBox="1"/>
          <p:nvPr/>
        </p:nvSpPr>
        <p:spPr>
          <a:xfrm>
            <a:off x="9261576" y="3829653"/>
            <a:ext cx="5971224" cy="777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825500">
              <a:lnSpc>
                <a:spcPct val="80000"/>
              </a:lnSpc>
              <a:spcBef>
                <a:spcPts val="5900"/>
              </a:spcBef>
              <a:defRPr sz="5400" spc="479">
                <a:solidFill>
                  <a:srgbClr val="FFD203"/>
                </a:solidFill>
                <a:latin typeface="OpenGost Type B TT"/>
                <a:ea typeface="OpenGost Type B TT"/>
                <a:cs typeface="OpenGost Type B TT"/>
                <a:sym typeface="OpenGost Type B TT"/>
              </a:defRPr>
            </a:lvl1pPr>
          </a:lstStyle>
          <a:p>
            <a:r>
              <a:t>Предобработка</a:t>
            </a:r>
          </a:p>
        </p:txBody>
      </p:sp>
      <p:sp>
        <p:nvSpPr>
          <p:cNvPr id="154" name="Text Placeholder 2"/>
          <p:cNvSpPr txBox="1"/>
          <p:nvPr/>
        </p:nvSpPr>
        <p:spPr>
          <a:xfrm>
            <a:off x="16855065" y="3186795"/>
            <a:ext cx="4521837" cy="777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825500">
              <a:lnSpc>
                <a:spcPct val="80000"/>
              </a:lnSpc>
              <a:spcBef>
                <a:spcPts val="5900"/>
              </a:spcBef>
              <a:defRPr sz="5400" spc="479">
                <a:solidFill>
                  <a:srgbClr val="FFD203"/>
                </a:solidFill>
                <a:latin typeface="OpenGost Type B TT"/>
                <a:ea typeface="OpenGost Type B TT"/>
                <a:cs typeface="OpenGost Type B TT"/>
                <a:sym typeface="OpenGost Type B TT"/>
              </a:defRPr>
            </a:lvl1pPr>
          </a:lstStyle>
          <a:p>
            <a:r>
              <a:t>Анализ</a:t>
            </a:r>
          </a:p>
        </p:txBody>
      </p:sp>
      <p:sp>
        <p:nvSpPr>
          <p:cNvPr id="155" name="Стрелка"/>
          <p:cNvSpPr/>
          <p:nvPr/>
        </p:nvSpPr>
        <p:spPr>
          <a:xfrm>
            <a:off x="8519498" y="5989033"/>
            <a:ext cx="576524" cy="2180190"/>
          </a:xfrm>
          <a:prstGeom prst="rightArrow">
            <a:avLst>
              <a:gd name="adj1" fmla="val 31036"/>
              <a:gd name="adj2" fmla="val 197996"/>
            </a:avLst>
          </a:prstGeom>
          <a:solidFill>
            <a:srgbClr val="FFD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4900"/>
            </a:pPr>
            <a:endParaRPr/>
          </a:p>
        </p:txBody>
      </p:sp>
      <p:sp>
        <p:nvSpPr>
          <p:cNvPr id="156" name="Скругленный прямоугольник 17"/>
          <p:cNvSpPr/>
          <p:nvPr/>
        </p:nvSpPr>
        <p:spPr>
          <a:xfrm>
            <a:off x="2606612" y="8933995"/>
            <a:ext cx="5457826" cy="1270001"/>
          </a:xfrm>
          <a:prstGeom prst="roundRect">
            <a:avLst>
              <a:gd name="adj" fmla="val 21470"/>
            </a:avLst>
          </a:prstGeom>
          <a:solidFill>
            <a:srgbClr val="FFFFFF"/>
          </a:solidFill>
          <a:ln w="47625">
            <a:solidFill>
              <a:srgbClr val="FFD203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57" name="TextBox 25"/>
          <p:cNvSpPr txBox="1"/>
          <p:nvPr/>
        </p:nvSpPr>
        <p:spPr>
          <a:xfrm>
            <a:off x="3003161" y="9049274"/>
            <a:ext cx="4466535" cy="1039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defTabSz="1828800">
              <a:lnSpc>
                <a:spcPts val="3300"/>
              </a:lnSpc>
              <a:defRPr sz="2700"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</a:lstStyle>
          <a:p>
            <a:r>
              <a:rPr dirty="0"/>
              <a:t>Создание и наполнение баз данных</a:t>
            </a:r>
          </a:p>
        </p:txBody>
      </p:sp>
      <p:sp>
        <p:nvSpPr>
          <p:cNvPr id="158" name="Скругленный прямоугольник 17"/>
          <p:cNvSpPr/>
          <p:nvPr/>
        </p:nvSpPr>
        <p:spPr>
          <a:xfrm>
            <a:off x="9475407" y="9503272"/>
            <a:ext cx="5457826" cy="1561436"/>
          </a:xfrm>
          <a:prstGeom prst="roundRect">
            <a:avLst>
              <a:gd name="adj" fmla="val 17463"/>
            </a:avLst>
          </a:prstGeom>
          <a:solidFill>
            <a:srgbClr val="FFFFFF"/>
          </a:solidFill>
          <a:ln w="47625">
            <a:solidFill>
              <a:srgbClr val="FFD203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59" name="TextBox 25"/>
          <p:cNvSpPr txBox="1"/>
          <p:nvPr/>
        </p:nvSpPr>
        <p:spPr>
          <a:xfrm>
            <a:off x="9803054" y="9554718"/>
            <a:ext cx="5031325" cy="1458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defTabSz="1828800">
              <a:lnSpc>
                <a:spcPts val="3300"/>
              </a:lnSpc>
              <a:defRPr sz="2700"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</a:lstStyle>
          <a:p>
            <a:r>
              <a:rPr dirty="0"/>
              <a:t>Создание и поддержание инфраструктуры для хранения </a:t>
            </a:r>
            <a:r>
              <a:rPr dirty="0" smtClean="0"/>
              <a:t>данных</a:t>
            </a:r>
            <a:r>
              <a:rPr lang="ru-RU" dirty="0" smtClean="0"/>
              <a:t> </a:t>
            </a:r>
            <a:endParaRPr dirty="0"/>
          </a:p>
        </p:txBody>
      </p:sp>
      <p:sp>
        <p:nvSpPr>
          <p:cNvPr id="160" name="Text Placeholder 2"/>
          <p:cNvSpPr txBox="1"/>
          <p:nvPr/>
        </p:nvSpPr>
        <p:spPr>
          <a:xfrm>
            <a:off x="-82049" y="1454158"/>
            <a:ext cx="21039211" cy="980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825500">
              <a:lnSpc>
                <a:spcPct val="80000"/>
              </a:lnSpc>
              <a:spcBef>
                <a:spcPts val="5900"/>
              </a:spcBef>
              <a:defRPr sz="7000" spc="479">
                <a:solidFill>
                  <a:srgbClr val="FFFFFF"/>
                </a:solidFill>
                <a:latin typeface="OpenGost Type B TT"/>
                <a:ea typeface="OpenGost Type B TT"/>
                <a:cs typeface="OpenGost Type B TT"/>
                <a:sym typeface="OpenGost Type B TT"/>
              </a:defRPr>
            </a:lvl1pPr>
          </a:lstStyle>
          <a:p>
            <a:r>
              <a:rPr dirty="0"/>
              <a:t>Процесс работы с </a:t>
            </a:r>
            <a:r>
              <a:rPr dirty="0" smtClean="0"/>
              <a:t>данными</a:t>
            </a:r>
            <a:r>
              <a:rPr lang="ru-RU" dirty="0" smtClean="0"/>
              <a:t> </a:t>
            </a:r>
            <a:endParaRPr dirty="0"/>
          </a:p>
        </p:txBody>
      </p:sp>
      <p:sp>
        <p:nvSpPr>
          <p:cNvPr id="161" name="Стрелка"/>
          <p:cNvSpPr/>
          <p:nvPr/>
        </p:nvSpPr>
        <p:spPr>
          <a:xfrm>
            <a:off x="15393816" y="5989033"/>
            <a:ext cx="576523" cy="2180190"/>
          </a:xfrm>
          <a:prstGeom prst="rightArrow">
            <a:avLst>
              <a:gd name="adj1" fmla="val 31036"/>
              <a:gd name="adj2" fmla="val 197996"/>
            </a:avLst>
          </a:prstGeom>
          <a:solidFill>
            <a:srgbClr val="FFD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4900"/>
            </a:pPr>
            <a:endParaRPr/>
          </a:p>
        </p:txBody>
      </p:sp>
      <p:pic>
        <p:nvPicPr>
          <p:cNvPr id="28" name="Изображение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122" y="298991"/>
            <a:ext cx="4816971" cy="2003549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Зинаида Кершенгольц"/>
          <p:cNvSpPr txBox="1"/>
          <p:nvPr/>
        </p:nvSpPr>
        <p:spPr>
          <a:xfrm>
            <a:off x="1052402" y="779048"/>
            <a:ext cx="16952122" cy="304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lnSpc>
                <a:spcPct val="80000"/>
              </a:lnSpc>
              <a:defRPr sz="12000" spc="185">
                <a:solidFill>
                  <a:srgbClr val="FFFFFF"/>
                </a:solidFill>
                <a:latin typeface="OpenGost Type B TT"/>
                <a:ea typeface="OpenGost Type B TT"/>
                <a:cs typeface="OpenGost Type B TT"/>
                <a:sym typeface="OpenGost Type B TT"/>
              </a:defRPr>
            </a:lvl1pPr>
          </a:lstStyle>
          <a:p>
            <a:r>
              <a:rPr lang="ru-RU" dirty="0" smtClean="0"/>
              <a:t>Как обучаются </a:t>
            </a:r>
            <a:r>
              <a:rPr lang="ru-RU" dirty="0" err="1" smtClean="0"/>
              <a:t>нейросети</a:t>
            </a:r>
            <a:r>
              <a:rPr lang="ru-RU" dirty="0" smtClean="0"/>
              <a:t>?</a:t>
            </a:r>
            <a:endParaRPr dirty="0"/>
          </a:p>
        </p:txBody>
      </p:sp>
      <p:sp>
        <p:nvSpPr>
          <p:cNvPr id="2" name="AutoShape 2" descr="So many kittie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So many kitties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Наталья\Downloads\multi-cat-household-advice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11"/>
          <a:stretch/>
        </p:blipFill>
        <p:spPr bwMode="auto">
          <a:xfrm>
            <a:off x="2327131" y="4990523"/>
            <a:ext cx="6025670" cy="570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556" y="4135583"/>
            <a:ext cx="9892143" cy="74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18629" y="12053455"/>
            <a:ext cx="8210308" cy="1569656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121926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Разные входящие параметры</a:t>
            </a:r>
            <a:endParaRPr kumimoji="0" lang="ru-RU" sz="4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8686800" y="10699750"/>
            <a:ext cx="1683327" cy="1353705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691581" y="9548865"/>
            <a:ext cx="4937347" cy="1569656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121926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Ответ: собака или кошка</a:t>
            </a:r>
            <a:endParaRPr kumimoji="0" lang="ru-RU" sz="4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19015364" y="8562109"/>
            <a:ext cx="461563" cy="986757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122" y="298991"/>
            <a:ext cx="4816971" cy="200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5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Зинаида Кершенгольц"/>
          <p:cNvSpPr txBox="1"/>
          <p:nvPr/>
        </p:nvSpPr>
        <p:spPr>
          <a:xfrm>
            <a:off x="1052402" y="626342"/>
            <a:ext cx="16952122" cy="304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lnSpc>
                <a:spcPct val="80000"/>
              </a:lnSpc>
              <a:defRPr sz="12000" spc="185">
                <a:solidFill>
                  <a:srgbClr val="FFFFFF"/>
                </a:solidFill>
                <a:latin typeface="OpenGost Type B TT"/>
                <a:ea typeface="OpenGost Type B TT"/>
                <a:cs typeface="OpenGost Type B TT"/>
                <a:sym typeface="OpenGost Type B TT"/>
              </a:defRPr>
            </a:lvl1pPr>
          </a:lstStyle>
          <a:p>
            <a:r>
              <a:rPr lang="ru-RU" dirty="0" smtClean="0"/>
              <a:t>Как обучаются </a:t>
            </a:r>
            <a:r>
              <a:rPr lang="ru-RU" dirty="0" err="1" smtClean="0"/>
              <a:t>нейросети</a:t>
            </a:r>
            <a:r>
              <a:rPr lang="ru-RU" dirty="0" smtClean="0"/>
              <a:t>?</a:t>
            </a:r>
            <a:endParaRPr dirty="0"/>
          </a:p>
        </p:txBody>
      </p:sp>
      <p:sp>
        <p:nvSpPr>
          <p:cNvPr id="2" name="AutoShape 2" descr="So many kittie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So many kitties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Наталья\Downloads\multi-cat-household-advice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11"/>
          <a:stretch/>
        </p:blipFill>
        <p:spPr bwMode="auto">
          <a:xfrm>
            <a:off x="2327131" y="4990523"/>
            <a:ext cx="6025670" cy="570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556" y="4135583"/>
            <a:ext cx="9892143" cy="74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18629" y="12053455"/>
            <a:ext cx="8210308" cy="1569656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121926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Разные входящие параметры</a:t>
            </a:r>
            <a:endParaRPr kumimoji="0" lang="ru-RU" sz="4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8686800" y="10699750"/>
            <a:ext cx="1683327" cy="1353705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691581" y="9548865"/>
            <a:ext cx="4937347" cy="1569656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121926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Ответ: собака или </a:t>
            </a:r>
            <a:r>
              <a:rPr kumimoji="0" lang="ru-RU" sz="4800" b="1" i="0" u="sng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кошка</a:t>
            </a:r>
            <a:endParaRPr kumimoji="0" lang="ru-RU" sz="48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19015364" y="8562109"/>
            <a:ext cx="461563" cy="986757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Равнобедренный треугольник 10"/>
          <p:cNvSpPr/>
          <p:nvPr/>
        </p:nvSpPr>
        <p:spPr>
          <a:xfrm rot="10800000">
            <a:off x="4509655" y="8499763"/>
            <a:ext cx="1579419" cy="986757"/>
          </a:xfrm>
          <a:prstGeom prst="triangl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121926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054927" y="5818909"/>
            <a:ext cx="1454727" cy="1371600"/>
          </a:xfrm>
          <a:prstGeom prst="ellipse">
            <a:avLst/>
          </a:prstGeom>
          <a:noFill/>
          <a:ln w="38100" cap="flat">
            <a:solidFill>
              <a:schemeClr val="accent5">
                <a:lumMod val="60000"/>
                <a:lumOff val="4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121926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089074" y="5950527"/>
            <a:ext cx="1454727" cy="1371600"/>
          </a:xfrm>
          <a:prstGeom prst="ellipse">
            <a:avLst/>
          </a:prstGeom>
          <a:noFill/>
          <a:ln w="38100" cap="flat">
            <a:solidFill>
              <a:schemeClr val="accent5">
                <a:lumMod val="60000"/>
                <a:lumOff val="4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121926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4509654" y="6213764"/>
            <a:ext cx="1579420" cy="2285999"/>
          </a:xfrm>
          <a:prstGeom prst="triangle">
            <a:avLst/>
          </a:prstGeom>
          <a:noFill/>
          <a:ln w="57150" cap="flat">
            <a:solidFill>
              <a:schemeClr val="accent5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121926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122" y="298991"/>
            <a:ext cx="4816971" cy="200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8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Зинаида Кершенгольц"/>
          <p:cNvSpPr txBox="1"/>
          <p:nvPr/>
        </p:nvSpPr>
        <p:spPr>
          <a:xfrm>
            <a:off x="4461767" y="739896"/>
            <a:ext cx="12561355" cy="186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lnSpc>
                <a:spcPct val="80000"/>
              </a:lnSpc>
              <a:defRPr sz="12000" spc="185">
                <a:solidFill>
                  <a:srgbClr val="FFFFFF"/>
                </a:solidFill>
                <a:latin typeface="OpenGost Type B TT"/>
                <a:ea typeface="OpenGost Type B TT"/>
                <a:cs typeface="OpenGost Type B TT"/>
                <a:sym typeface="OpenGost Type B TT"/>
              </a:defRPr>
            </a:lvl1pPr>
          </a:lstStyle>
          <a:p>
            <a:r>
              <a:rPr lang="ru-RU" sz="7200" dirty="0" smtClean="0"/>
              <a:t>Повторяем </a:t>
            </a:r>
            <a:r>
              <a:rPr lang="ru-RU" sz="7200" u="sng" dirty="0" smtClean="0"/>
              <a:t>много-много</a:t>
            </a:r>
            <a:r>
              <a:rPr lang="ru-RU" sz="7200" dirty="0" smtClean="0"/>
              <a:t> раз с разными кошками</a:t>
            </a:r>
            <a:endParaRPr sz="7200" dirty="0"/>
          </a:p>
        </p:txBody>
      </p:sp>
      <p:sp>
        <p:nvSpPr>
          <p:cNvPr id="2" name="AutoShape 2" descr="So many kittie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So many kitties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438" y="3147924"/>
            <a:ext cx="9892143" cy="74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922362" y="7979209"/>
            <a:ext cx="4937347" cy="1569656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121926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Ответ: собака или </a:t>
            </a:r>
            <a:r>
              <a:rPr kumimoji="0" lang="ru-RU" sz="4800" b="1" i="0" u="sng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кошка</a:t>
            </a:r>
            <a:endParaRPr kumimoji="0" lang="ru-RU" sz="48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18460799" y="6967703"/>
            <a:ext cx="461563" cy="986757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075" name="Picture 3" descr="C:\Users\Наталья\Downloads\multi-cat-household-advice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109068"/>
            <a:ext cx="7678756" cy="123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Наталья\Downloads\multiple-cat-household-advice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890483"/>
            <a:ext cx="7678756" cy="123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Наталья\Downloads\multiple-cat-homes-tips-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7840511"/>
            <a:ext cx="7678757" cy="123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72400" y="10819014"/>
            <a:ext cx="14921345" cy="2308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121926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Система запоминает характерные черты для того или</a:t>
            </a:r>
            <a:r>
              <a:rPr kumimoji="0" lang="ru-RU" sz="48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иного животного, и потом сама определяет, кто перед ней!</a:t>
            </a:r>
            <a:endParaRPr kumimoji="0" lang="ru-RU" sz="4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7986731" y="6488575"/>
            <a:ext cx="812707" cy="21162"/>
          </a:xfrm>
          <a:prstGeom prst="straightConnector1">
            <a:avLst/>
          </a:prstGeom>
          <a:noFill/>
          <a:ln w="76200" cap="flat">
            <a:solidFill>
              <a:srgbClr val="FFC000"/>
            </a:solidFill>
            <a:prstDash val="solid"/>
            <a:round/>
            <a:tailEnd type="arrow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122" y="298991"/>
            <a:ext cx="4816971" cy="200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3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Зинаида Кершенгольц"/>
          <p:cNvSpPr txBox="1"/>
          <p:nvPr/>
        </p:nvSpPr>
        <p:spPr>
          <a:xfrm>
            <a:off x="1261368" y="1300765"/>
            <a:ext cx="16952122" cy="304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lnSpc>
                <a:spcPct val="80000"/>
              </a:lnSpc>
              <a:defRPr sz="12000" spc="185">
                <a:solidFill>
                  <a:srgbClr val="FFFFFF"/>
                </a:solidFill>
                <a:latin typeface="OpenGost Type B TT"/>
                <a:ea typeface="OpenGost Type B TT"/>
                <a:cs typeface="OpenGost Type B TT"/>
                <a:sym typeface="OpenGost Type B TT"/>
              </a:defRPr>
            </a:lvl1pPr>
          </a:lstStyle>
          <a:p>
            <a:r>
              <a:rPr lang="ru-RU" dirty="0" smtClean="0"/>
              <a:t>Поиграем </a:t>
            </a:r>
            <a:r>
              <a:rPr lang="ru-RU" dirty="0"/>
              <a:t>ещё немного!</a:t>
            </a:r>
            <a:endParaRPr dirty="0"/>
          </a:p>
        </p:txBody>
      </p:sp>
      <p:pic>
        <p:nvPicPr>
          <p:cNvPr id="134" name="Рисунок 5" descr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0238" y="10504689"/>
            <a:ext cx="4161191" cy="3560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71218FF-CA32-A945-B1EE-99BD7874B0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574" y="4677124"/>
            <a:ext cx="8829644" cy="5827565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122" y="298991"/>
            <a:ext cx="4816971" cy="200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4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ikea.com/PIAimages/0735848_PE740213_S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57" y="559908"/>
            <a:ext cx="7129365" cy="712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сто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438" y="3050783"/>
            <a:ext cx="8046707" cy="804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сто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2327" y="5902037"/>
            <a:ext cx="7439891" cy="743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59438" y="1748544"/>
            <a:ext cx="11409218" cy="1107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121926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spc="0" normalizeH="0" baseline="0" dirty="0" smtClean="0">
                <a:ln>
                  <a:noFill/>
                </a:ln>
                <a:solidFill>
                  <a:srgbClr val="FEFE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Это ведь один объект?</a:t>
            </a:r>
            <a:endParaRPr kumimoji="0" lang="ru-RU" sz="6600" b="1" i="0" u="none" strike="noStrike" cap="none" spc="0" normalizeH="0" baseline="0" dirty="0">
              <a:ln>
                <a:noFill/>
              </a:ln>
              <a:solidFill>
                <a:srgbClr val="FEFE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122" y="298991"/>
            <a:ext cx="4816971" cy="200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1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53055" y="914400"/>
            <a:ext cx="11409218" cy="1107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121926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spc="0" normalizeH="0" baseline="0" dirty="0" smtClean="0">
                <a:ln>
                  <a:noFill/>
                </a:ln>
                <a:solidFill>
                  <a:srgbClr val="FEFE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А здесь как быть?</a:t>
            </a:r>
            <a:endParaRPr kumimoji="0" lang="ru-RU" sz="6600" b="1" i="0" u="none" strike="noStrike" cap="none" spc="0" normalizeH="0" baseline="0" dirty="0">
              <a:ln>
                <a:noFill/>
              </a:ln>
              <a:solidFill>
                <a:srgbClr val="FEFE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2050" name="Picture 2" descr="https://www.ikea.com/PIAimages/0727320_PE735593_S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57" y="623454"/>
            <a:ext cx="7107382" cy="710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473" y="3274147"/>
            <a:ext cx="7730836" cy="773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стул  компьютерны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0" y="4037978"/>
            <a:ext cx="6461125" cy="919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122" y="298991"/>
            <a:ext cx="4816971" cy="200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3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6855" y="914400"/>
            <a:ext cx="15295418" cy="2123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121926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spc="0" normalizeH="0" baseline="0" dirty="0" smtClean="0">
                <a:ln>
                  <a:noFill/>
                </a:ln>
                <a:solidFill>
                  <a:srgbClr val="FEFE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Как</a:t>
            </a:r>
            <a:r>
              <a:rPr kumimoji="0" lang="ru-RU" sz="6600" b="1" i="0" u="none" strike="noStrike" cap="none" spc="0" normalizeH="0" dirty="0" smtClean="0">
                <a:ln>
                  <a:noFill/>
                </a:ln>
                <a:solidFill>
                  <a:srgbClr val="FEFE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kumimoji="0" lang="ru-RU" sz="6600" b="1" i="0" u="none" strike="noStrike" cap="none" spc="0" normalizeH="0" dirty="0" err="1" smtClean="0">
                <a:ln>
                  <a:noFill/>
                </a:ln>
                <a:solidFill>
                  <a:srgbClr val="FEFE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нейросеть</a:t>
            </a:r>
            <a:r>
              <a:rPr kumimoji="0" lang="ru-RU" sz="6600" b="1" i="0" u="none" strike="noStrike" cap="none" spc="0" normalizeH="0" dirty="0" smtClean="0">
                <a:ln>
                  <a:noFill/>
                </a:ln>
                <a:solidFill>
                  <a:srgbClr val="FEFE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сможет различить два объекта?</a:t>
            </a:r>
            <a:endParaRPr kumimoji="0" lang="ru-RU" sz="6600" b="1" i="0" u="none" strike="noStrike" cap="none" spc="0" normalizeH="0" baseline="0" dirty="0">
              <a:ln>
                <a:noFill/>
              </a:ln>
              <a:solidFill>
                <a:srgbClr val="FEFE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7" name="Picture 4" descr="Image result for сто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738" y="3798928"/>
            <a:ext cx="8046707" cy="804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6327" y="3798928"/>
            <a:ext cx="7730836" cy="773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котосту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982" y="3695699"/>
            <a:ext cx="8253164" cy="825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81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 Placeholder 2"/>
          <p:cNvSpPr txBox="1"/>
          <p:nvPr/>
        </p:nvSpPr>
        <p:spPr>
          <a:xfrm>
            <a:off x="1672393" y="2304387"/>
            <a:ext cx="21039212" cy="980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825500">
              <a:lnSpc>
                <a:spcPct val="80000"/>
              </a:lnSpc>
              <a:spcBef>
                <a:spcPts val="5900"/>
              </a:spcBef>
              <a:defRPr sz="7000" spc="479">
                <a:solidFill>
                  <a:srgbClr val="FFD203"/>
                </a:solidFill>
                <a:latin typeface="OpenGost Type B TT"/>
                <a:ea typeface="OpenGost Type B TT"/>
                <a:cs typeface="OpenGost Type B TT"/>
                <a:sym typeface="OpenGost Type B TT"/>
              </a:defRPr>
            </a:lvl1pPr>
          </a:lstStyle>
          <a:p>
            <a:r>
              <a:rPr dirty="0" err="1"/>
              <a:t>Профессии</a:t>
            </a:r>
            <a:r>
              <a:rPr dirty="0"/>
              <a:t>, </a:t>
            </a:r>
            <a:r>
              <a:rPr dirty="0" err="1"/>
              <a:t>связанные</a:t>
            </a:r>
            <a:r>
              <a:rPr dirty="0"/>
              <a:t> </a:t>
            </a:r>
            <a:r>
              <a:rPr dirty="0" err="1"/>
              <a:t>с</a:t>
            </a:r>
            <a:r>
              <a:rPr dirty="0"/>
              <a:t> </a:t>
            </a:r>
            <a:r>
              <a:rPr dirty="0" err="1"/>
              <a:t>большими</a:t>
            </a:r>
            <a:r>
              <a:rPr dirty="0"/>
              <a:t> </a:t>
            </a:r>
            <a:r>
              <a:rPr lang="ru-RU" dirty="0"/>
              <a:t>данными</a:t>
            </a:r>
            <a:endParaRPr dirty="0"/>
          </a:p>
        </p:txBody>
      </p:sp>
      <p:sp>
        <p:nvSpPr>
          <p:cNvPr id="164" name="TextBox 12"/>
          <p:cNvSpPr txBox="1"/>
          <p:nvPr/>
        </p:nvSpPr>
        <p:spPr>
          <a:xfrm>
            <a:off x="9827364" y="6971156"/>
            <a:ext cx="3480307" cy="805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8" tIns="91438" rIns="91438" bIns="91438">
            <a:spAutoFit/>
          </a:bodyPr>
          <a:lstStyle>
            <a:lvl1pPr defTabSz="1828800">
              <a:defRPr sz="4000">
                <a:solidFill>
                  <a:srgbClr val="F4F5F4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</a:lstStyle>
          <a:p>
            <a:r>
              <a:t>Дата-инженер</a:t>
            </a:r>
          </a:p>
        </p:txBody>
      </p:sp>
      <p:sp>
        <p:nvSpPr>
          <p:cNvPr id="165" name="TextBox 13"/>
          <p:cNvSpPr txBox="1"/>
          <p:nvPr/>
        </p:nvSpPr>
        <p:spPr>
          <a:xfrm>
            <a:off x="16359943" y="11994343"/>
            <a:ext cx="4055363" cy="805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8" tIns="91438" rIns="91438" bIns="91438">
            <a:spAutoFit/>
          </a:bodyPr>
          <a:lstStyle>
            <a:lvl1pPr defTabSz="1828800">
              <a:defRPr sz="4000">
                <a:solidFill>
                  <a:srgbClr val="F4F5F4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</a:lstStyle>
          <a:p>
            <a:r>
              <a:rPr dirty="0"/>
              <a:t>ИТ-</a:t>
            </a:r>
            <a:r>
              <a:rPr dirty="0" err="1"/>
              <a:t>проповедник</a:t>
            </a:r>
            <a:endParaRPr dirty="0"/>
          </a:p>
        </p:txBody>
      </p:sp>
      <p:sp>
        <p:nvSpPr>
          <p:cNvPr id="166" name="TextBox 14"/>
          <p:cNvSpPr txBox="1"/>
          <p:nvPr/>
        </p:nvSpPr>
        <p:spPr>
          <a:xfrm>
            <a:off x="1658793" y="6971156"/>
            <a:ext cx="4120387" cy="805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8" tIns="91438" rIns="91438" bIns="91438">
            <a:spAutoFit/>
          </a:bodyPr>
          <a:lstStyle>
            <a:lvl1pPr defTabSz="1828800">
              <a:defRPr sz="4000">
                <a:solidFill>
                  <a:srgbClr val="F4F5F4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</a:lstStyle>
          <a:p>
            <a:r>
              <a:t>Дата-маркетолог</a:t>
            </a:r>
          </a:p>
        </p:txBody>
      </p:sp>
      <p:pic>
        <p:nvPicPr>
          <p:cNvPr id="167" name="Рисунок 53" descr="Рисунок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1512" y="4188269"/>
            <a:ext cx="3683001" cy="28170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Рисунок 55" descr="Рисунок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854" y="8457382"/>
            <a:ext cx="2980827" cy="30542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Рисунок 57" descr="Рисунок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57916" y="4446563"/>
            <a:ext cx="3198092" cy="2736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Рисунок 59" descr="Рисунок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9469" y="4670030"/>
            <a:ext cx="3140364" cy="2355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Рисунок 61" descr="Рисунок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2831" y="9045999"/>
            <a:ext cx="3140365" cy="23552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Рисунок 62" descr="Рисунок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260245">
            <a:off x="16448761" y="8956994"/>
            <a:ext cx="3683001" cy="2817092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TextBox 12"/>
          <p:cNvSpPr txBox="1"/>
          <p:nvPr/>
        </p:nvSpPr>
        <p:spPr>
          <a:xfrm>
            <a:off x="8584829" y="11608555"/>
            <a:ext cx="5984747" cy="1180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8" tIns="91438" rIns="91438" bIns="91438">
            <a:spAutoFit/>
          </a:bodyPr>
          <a:lstStyle/>
          <a:p>
            <a:pPr algn="ctr" defTabSz="1828800">
              <a:lnSpc>
                <a:spcPts val="3700"/>
              </a:lnSpc>
              <a:defRPr sz="4000">
                <a:solidFill>
                  <a:srgbClr val="F4F5F4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Специалист </a:t>
            </a:r>
          </a:p>
          <a:p>
            <a:pPr algn="ctr" defTabSz="1828800">
              <a:lnSpc>
                <a:spcPts val="3700"/>
              </a:lnSpc>
              <a:defRPr sz="4000">
                <a:solidFill>
                  <a:srgbClr val="F4F5F4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по машинному обучению</a:t>
            </a:r>
          </a:p>
        </p:txBody>
      </p:sp>
      <p:sp>
        <p:nvSpPr>
          <p:cNvPr id="174" name="TextBox 13"/>
          <p:cNvSpPr txBox="1"/>
          <p:nvPr/>
        </p:nvSpPr>
        <p:spPr>
          <a:xfrm>
            <a:off x="16191190" y="7025303"/>
            <a:ext cx="4040631" cy="1180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8" tIns="91438" rIns="91438" bIns="91438">
            <a:spAutoFit/>
          </a:bodyPr>
          <a:lstStyle/>
          <a:p>
            <a:pPr algn="ctr" defTabSz="1828800">
              <a:lnSpc>
                <a:spcPts val="3700"/>
              </a:lnSpc>
              <a:defRPr sz="4000">
                <a:solidFill>
                  <a:srgbClr val="F4F5F4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 err="1"/>
              <a:t>Утилизатор</a:t>
            </a:r>
            <a:r>
              <a:rPr dirty="0"/>
              <a:t> </a:t>
            </a:r>
          </a:p>
          <a:p>
            <a:pPr algn="ctr" defTabSz="1828800">
              <a:lnSpc>
                <a:spcPts val="3700"/>
              </a:lnSpc>
              <a:defRPr sz="4000">
                <a:solidFill>
                  <a:srgbClr val="F4F5F4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 err="1"/>
              <a:t>больших</a:t>
            </a:r>
            <a:r>
              <a:rPr dirty="0"/>
              <a:t> </a:t>
            </a:r>
            <a:r>
              <a:rPr dirty="0" err="1"/>
              <a:t>данных</a:t>
            </a:r>
            <a:endParaRPr dirty="0"/>
          </a:p>
        </p:txBody>
      </p:sp>
      <p:sp>
        <p:nvSpPr>
          <p:cNvPr id="175" name="TextBox 14"/>
          <p:cNvSpPr txBox="1"/>
          <p:nvPr/>
        </p:nvSpPr>
        <p:spPr>
          <a:xfrm>
            <a:off x="674318" y="11608555"/>
            <a:ext cx="6117843" cy="1180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8" tIns="91438" rIns="91438" bIns="91438">
            <a:spAutoFit/>
          </a:bodyPr>
          <a:lstStyle/>
          <a:p>
            <a:pPr algn="ctr" defTabSz="1828800">
              <a:lnSpc>
                <a:spcPts val="3700"/>
              </a:lnSpc>
              <a:defRPr sz="4000">
                <a:solidFill>
                  <a:srgbClr val="F4F5F4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 err="1"/>
              <a:t>Архитектор</a:t>
            </a:r>
            <a:r>
              <a:rPr dirty="0"/>
              <a:t> </a:t>
            </a:r>
          </a:p>
          <a:p>
            <a:pPr algn="ctr" defTabSz="1828800">
              <a:lnSpc>
                <a:spcPts val="3700"/>
              </a:lnSpc>
              <a:defRPr sz="4000">
                <a:solidFill>
                  <a:srgbClr val="F4F5F4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 err="1"/>
              <a:t>информационных</a:t>
            </a:r>
            <a:r>
              <a:rPr dirty="0"/>
              <a:t> </a:t>
            </a:r>
            <a:r>
              <a:rPr dirty="0" err="1"/>
              <a:t>систем</a:t>
            </a:r>
            <a:r>
              <a:rPr dirty="0"/>
              <a:t> </a:t>
            </a:r>
          </a:p>
        </p:txBody>
      </p:sp>
      <p:pic>
        <p:nvPicPr>
          <p:cNvPr id="181" name="Рисунок 7" descr="Рисунок 7"/>
          <p:cNvPicPr>
            <a:picLocks noChangeAspect="1"/>
          </p:cNvPicPr>
          <p:nvPr/>
        </p:nvPicPr>
        <p:blipFill>
          <a:blip r:embed="rId7"/>
          <a:srcRect b="19898"/>
          <a:stretch>
            <a:fillRect/>
          </a:stretch>
        </p:blipFill>
        <p:spPr>
          <a:xfrm>
            <a:off x="9900601" y="3712774"/>
            <a:ext cx="3353201" cy="32925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15B829C-0053-6E43-BCD9-C6FFFD62CF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055286" y="8073873"/>
            <a:ext cx="3327400" cy="33274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B45A217-D9C3-164C-B91E-D26EE8E8DB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6626561" y="8559936"/>
            <a:ext cx="3327400" cy="33274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2B935D3-6AE5-374F-80BD-C55A9735515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961567" y="3564877"/>
            <a:ext cx="3327400" cy="33274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3B10F92-FE39-4148-AD1E-8A2CBBC440E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9781763" y="8320831"/>
            <a:ext cx="3327400" cy="33274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EA5736B-81BC-C74B-86D0-953C5CDD70E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6359943" y="3933115"/>
            <a:ext cx="3327400" cy="3327400"/>
          </a:xfrm>
          <a:prstGeom prst="rect">
            <a:avLst/>
          </a:prstGeom>
        </p:spPr>
      </p:pic>
      <p:pic>
        <p:nvPicPr>
          <p:cNvPr id="21" name="Изображение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122" y="298991"/>
            <a:ext cx="4816971" cy="2003549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Зинаида Кершенгольц"/>
          <p:cNvSpPr txBox="1"/>
          <p:nvPr/>
        </p:nvSpPr>
        <p:spPr>
          <a:xfrm>
            <a:off x="2062986" y="3013950"/>
            <a:ext cx="16952122" cy="5273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lnSpc>
                <a:spcPct val="80000"/>
              </a:lnSpc>
              <a:defRPr sz="12000" spc="185">
                <a:solidFill>
                  <a:srgbClr val="FFFFFF"/>
                </a:solidFill>
                <a:latin typeface="OpenGost Type B TT"/>
                <a:ea typeface="OpenGost Type B TT"/>
                <a:cs typeface="OpenGost Type B TT"/>
                <a:sym typeface="OpenGost Type B TT"/>
              </a:defRPr>
            </a:lvl1pPr>
          </a:lstStyle>
          <a:p>
            <a:r>
              <a:t>Что такое большие данные и кем я стану, если буду работать с большими данными?</a:t>
            </a:r>
          </a:p>
        </p:txBody>
      </p:sp>
      <p:pic>
        <p:nvPicPr>
          <p:cNvPr id="107" name="22.png" descr="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361314" y="1010401"/>
            <a:ext cx="13716003" cy="13716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122" y="298991"/>
            <a:ext cx="4816971" cy="2003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Box 5"/>
          <p:cNvSpPr txBox="1"/>
          <p:nvPr/>
        </p:nvSpPr>
        <p:spPr>
          <a:xfrm>
            <a:off x="7444220" y="12290643"/>
            <a:ext cx="7209559" cy="817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algn="ctr" defTabSz="1828800">
              <a:defRPr sz="5000">
                <a:solidFill>
                  <a:srgbClr val="FFD213"/>
                </a:solidFill>
                <a:latin typeface="OpenGost Type B TT"/>
                <a:ea typeface="OpenGost Type B TT"/>
                <a:cs typeface="OpenGost Type B TT"/>
                <a:sym typeface="OpenGost Type B TT"/>
              </a:defRPr>
            </a:lvl1pPr>
          </a:lstStyle>
          <a:p>
            <a:r>
              <a:rPr dirty="0" err="1"/>
              <a:t>vk.com</a:t>
            </a:r>
            <a:r>
              <a:rPr dirty="0"/>
              <a:t>/</a:t>
            </a:r>
            <a:r>
              <a:rPr dirty="0" err="1"/>
              <a:t>mrgforedu</a:t>
            </a:r>
            <a:endParaRPr dirty="0"/>
          </a:p>
        </p:txBody>
      </p:sp>
      <p:sp>
        <p:nvSpPr>
          <p:cNvPr id="5" name="Зинаида Кершенгольц">
            <a:extLst>
              <a:ext uri="{FF2B5EF4-FFF2-40B4-BE49-F238E27FC236}">
                <a16:creationId xmlns:a16="http://schemas.microsoft.com/office/drawing/2014/main" xmlns="" id="{FF0AC809-DEAA-3944-85EF-2D5125778E8A}"/>
              </a:ext>
            </a:extLst>
          </p:cNvPr>
          <p:cNvSpPr txBox="1"/>
          <p:nvPr/>
        </p:nvSpPr>
        <p:spPr>
          <a:xfrm>
            <a:off x="1718269" y="2542946"/>
            <a:ext cx="20033061" cy="1077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lnSpc>
                <a:spcPct val="80000"/>
              </a:lnSpc>
              <a:defRPr sz="12000" spc="185">
                <a:solidFill>
                  <a:srgbClr val="FFFFFF"/>
                </a:solidFill>
                <a:latin typeface="OpenGost Type B TT"/>
                <a:ea typeface="OpenGost Type B TT"/>
                <a:cs typeface="OpenGost Type B TT"/>
                <a:sym typeface="OpenGost Type B TT"/>
              </a:defRPr>
            </a:lvl1pPr>
          </a:lstStyle>
          <a:p>
            <a:pPr algn="l"/>
            <a:r>
              <a:rPr lang="ru-RU" sz="8000" dirty="0"/>
              <a:t>Пройди тест и узнай, какой ты цифровой герой!</a:t>
            </a:r>
            <a:endParaRPr sz="8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4D26109-B79E-1149-8548-6CDAB29455E2}"/>
              </a:ext>
            </a:extLst>
          </p:cNvPr>
          <p:cNvSpPr txBox="1"/>
          <p:nvPr/>
        </p:nvSpPr>
        <p:spPr>
          <a:xfrm>
            <a:off x="5664200" y="2010895"/>
            <a:ext cx="10261600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38" tIns="91438" rIns="91438" bIns="91438">
            <a:spAutoFit/>
          </a:bodyPr>
          <a:lstStyle>
            <a:lvl1pPr algn="ctr" defTabSz="1828800">
              <a:defRPr sz="5000">
                <a:solidFill>
                  <a:srgbClr val="FFD213"/>
                </a:solidFill>
                <a:latin typeface="OpenGost Type B TT"/>
                <a:ea typeface="OpenGost Type B TT"/>
                <a:cs typeface="OpenGost Type B TT"/>
                <a:sym typeface="OpenGost Type B TT"/>
              </a:defRPr>
            </a:lvl1pPr>
          </a:lstStyle>
          <a:p>
            <a:endParaRPr sz="6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ABDC0E5-C641-0849-879B-00F1C7FE2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833" y="4588311"/>
            <a:ext cx="7702332" cy="7702332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122" y="298991"/>
            <a:ext cx="4816971" cy="200354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 Placeholder 2"/>
          <p:cNvSpPr txBox="1"/>
          <p:nvPr/>
        </p:nvSpPr>
        <p:spPr>
          <a:xfrm>
            <a:off x="1276039" y="2264049"/>
            <a:ext cx="16400407" cy="161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825500">
              <a:lnSpc>
                <a:spcPct val="80000"/>
              </a:lnSpc>
              <a:spcBef>
                <a:spcPts val="5900"/>
              </a:spcBef>
              <a:defRPr sz="12000" spc="479">
                <a:solidFill>
                  <a:srgbClr val="FFFFFF"/>
                </a:solidFill>
                <a:latin typeface="OpenGost Type B TT"/>
                <a:ea typeface="OpenGost Type B TT"/>
                <a:cs typeface="OpenGost Type B TT"/>
                <a:sym typeface="OpenGost Type B TT"/>
              </a:defRPr>
            </a:lvl1pPr>
          </a:lstStyle>
          <a:p>
            <a:r>
              <a:rPr dirty="0"/>
              <a:t>Ответьте на </a:t>
            </a:r>
            <a:r>
              <a:rPr dirty="0" smtClean="0"/>
              <a:t>вопрос</a:t>
            </a:r>
            <a:endParaRPr dirty="0"/>
          </a:p>
        </p:txBody>
      </p:sp>
      <p:sp>
        <p:nvSpPr>
          <p:cNvPr id="110" name="Что такое данные?…"/>
          <p:cNvSpPr txBox="1">
            <a:spLocks noGrp="1"/>
          </p:cNvSpPr>
          <p:nvPr>
            <p:ph type="body" sz="quarter" idx="4294967295"/>
          </p:nvPr>
        </p:nvSpPr>
        <p:spPr>
          <a:xfrm>
            <a:off x="1489118" y="4810113"/>
            <a:ext cx="10040365" cy="2231341"/>
          </a:xfrm>
          <a:prstGeom prst="rect">
            <a:avLst/>
          </a:prstGeom>
        </p:spPr>
        <p:txBody>
          <a:bodyPr lIns="91438" tIns="91438" rIns="91438" bIns="91438"/>
          <a:lstStyle/>
          <a:p>
            <a:pPr defTabSz="1828800">
              <a:lnSpc>
                <a:spcPct val="90000"/>
              </a:lnSpc>
              <a:buClr>
                <a:srgbClr val="FFD02C"/>
              </a:buClr>
              <a:defRPr sz="50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 dirty="0"/>
              <a:t>Что такое данные</a:t>
            </a:r>
            <a:r>
              <a:rPr dirty="0" smtClean="0"/>
              <a:t>?</a:t>
            </a:r>
            <a:r>
              <a:rPr lang="ru-RU" dirty="0" smtClean="0"/>
              <a:t> </a:t>
            </a:r>
            <a:endParaRPr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122" y="298991"/>
            <a:ext cx="4816971" cy="2003549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xmlns="" id="{DAB86596-DE7E-1A49-A802-2BBC8E5268BE}"/>
              </a:ext>
            </a:extLst>
          </p:cNvPr>
          <p:cNvSpPr txBox="1"/>
          <p:nvPr/>
        </p:nvSpPr>
        <p:spPr>
          <a:xfrm>
            <a:off x="2327859" y="2232519"/>
            <a:ext cx="16400407" cy="1274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825500">
              <a:lnSpc>
                <a:spcPct val="80000"/>
              </a:lnSpc>
              <a:spcBef>
                <a:spcPts val="5900"/>
              </a:spcBef>
              <a:defRPr sz="12000" spc="479">
                <a:solidFill>
                  <a:srgbClr val="FFFFFF"/>
                </a:solidFill>
                <a:latin typeface="OpenGost Type B TT"/>
                <a:ea typeface="OpenGost Type B TT"/>
                <a:cs typeface="OpenGost Type B TT"/>
                <a:sym typeface="OpenGost Type B TT"/>
              </a:defRPr>
            </a:lvl1pPr>
          </a:lstStyle>
          <a:p>
            <a:r>
              <a:rPr lang="ru-RU" sz="9600" dirty="0"/>
              <a:t>Сколько сейчас данных?</a:t>
            </a:r>
            <a:endParaRPr sz="9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A4F39E-5AD4-384C-BF55-48BC57688B16}"/>
              </a:ext>
            </a:extLst>
          </p:cNvPr>
          <p:cNvSpPr txBox="1"/>
          <p:nvPr/>
        </p:nvSpPr>
        <p:spPr>
          <a:xfrm rot="16200000">
            <a:off x="-479726" y="6699321"/>
            <a:ext cx="3511535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21926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bg1"/>
                </a:solidFill>
                <a:latin typeface="Proxima Nova Light" panose="02000506030000020004" pitchFamily="2" charset="0"/>
              </a:rPr>
              <a:t>(</a:t>
            </a:r>
            <a:r>
              <a:rPr lang="ru-RU" dirty="0" err="1">
                <a:solidFill>
                  <a:schemeClr val="bg1"/>
                </a:solidFill>
                <a:latin typeface="Proxima Nova Light" panose="02000506030000020004" pitchFamily="2" charset="0"/>
              </a:rPr>
              <a:t>зеттабайт</a:t>
            </a:r>
            <a:r>
              <a:rPr kumimoji="0" lang="ru-RU" sz="48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oxima Nova Light" panose="02000506030000020004" pitchFamily="2" charset="0"/>
                <a:sym typeface="Helvetica"/>
              </a:rPr>
              <a:t>ы</a:t>
            </a:r>
            <a:r>
              <a:rPr kumimoji="0" lang="ru-RU" sz="4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oxima Nova Light" panose="02000506030000020004" pitchFamily="2" charset="0"/>
                <a:sym typeface="Helvetica"/>
              </a:rPr>
              <a:t>)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8B2A8FCA-AA27-2141-8D48-2AFACBC1D3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0768906"/>
              </p:ext>
            </p:extLst>
          </p:nvPr>
        </p:nvGraphicFramePr>
        <p:xfrm>
          <a:off x="1691535" y="3802175"/>
          <a:ext cx="17036731" cy="8626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7E271CD-494C-404F-BF7F-5FD78A37EE94}"/>
              </a:ext>
            </a:extLst>
          </p:cNvPr>
          <p:cNvSpPr txBox="1"/>
          <p:nvPr/>
        </p:nvSpPr>
        <p:spPr>
          <a:xfrm>
            <a:off x="16585324" y="12965094"/>
            <a:ext cx="12833131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121926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solidFill>
                  <a:srgbClr val="FEFEFF"/>
                </a:solidFill>
              </a:rPr>
              <a:t>Исследование  </a:t>
            </a:r>
            <a:r>
              <a:rPr lang="en-US" sz="2800" dirty="0">
                <a:solidFill>
                  <a:srgbClr val="FEFEFF"/>
                </a:solidFill>
              </a:rPr>
              <a:t>Data Age 2025</a:t>
            </a:r>
            <a:r>
              <a:rPr lang="ru-RU" sz="2800" dirty="0">
                <a:solidFill>
                  <a:srgbClr val="FEFEFF"/>
                </a:solidFill>
              </a:rPr>
              <a:t>, ноябрь 2018</a:t>
            </a: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rgbClr val="FEFEFF"/>
              </a:solidFill>
              <a:effectLst/>
              <a:uFillTx/>
              <a:sym typeface="Helvetica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122" y="298991"/>
            <a:ext cx="4816971" cy="200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829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 Placeholder 2"/>
          <p:cNvSpPr txBox="1"/>
          <p:nvPr/>
        </p:nvSpPr>
        <p:spPr>
          <a:xfrm>
            <a:off x="1276039" y="2264049"/>
            <a:ext cx="16400407" cy="161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825500">
              <a:lnSpc>
                <a:spcPct val="80000"/>
              </a:lnSpc>
              <a:spcBef>
                <a:spcPts val="5900"/>
              </a:spcBef>
              <a:defRPr sz="12000" spc="479">
                <a:solidFill>
                  <a:srgbClr val="FFFFFF"/>
                </a:solidFill>
                <a:latin typeface="OpenGost Type B TT"/>
                <a:ea typeface="OpenGost Type B TT"/>
                <a:cs typeface="OpenGost Type B TT"/>
                <a:sym typeface="OpenGost Type B TT"/>
              </a:defRPr>
            </a:lvl1pPr>
          </a:lstStyle>
          <a:p>
            <a:r>
              <a:rPr dirty="0" err="1"/>
              <a:t>Ответьте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вопросы</a:t>
            </a:r>
            <a:endParaRPr dirty="0"/>
          </a:p>
        </p:txBody>
      </p:sp>
      <p:sp>
        <p:nvSpPr>
          <p:cNvPr id="110" name="Что такое данные?…"/>
          <p:cNvSpPr txBox="1">
            <a:spLocks noGrp="1"/>
          </p:cNvSpPr>
          <p:nvPr>
            <p:ph type="body" sz="quarter" idx="4294967295"/>
          </p:nvPr>
        </p:nvSpPr>
        <p:spPr>
          <a:xfrm>
            <a:off x="1489118" y="4810113"/>
            <a:ext cx="10040365" cy="2231341"/>
          </a:xfrm>
          <a:prstGeom prst="rect">
            <a:avLst/>
          </a:prstGeom>
        </p:spPr>
        <p:txBody>
          <a:bodyPr lIns="91438" tIns="91438" rIns="91438" bIns="91438"/>
          <a:lstStyle/>
          <a:p>
            <a:pPr marL="685800" indent="-685800" defTabSz="1828800">
              <a:lnSpc>
                <a:spcPct val="90000"/>
              </a:lnSpc>
              <a:buClr>
                <a:srgbClr val="FFD02C"/>
              </a:buClr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 lang="ru-RU" dirty="0"/>
              <a:t>Какие данные можно считать «большими»?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122" y="298991"/>
            <a:ext cx="4816971" cy="200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8085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 Placeholder 2"/>
          <p:cNvSpPr txBox="1"/>
          <p:nvPr/>
        </p:nvSpPr>
        <p:spPr>
          <a:xfrm>
            <a:off x="1276039" y="2264050"/>
            <a:ext cx="21689470" cy="1274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825500">
              <a:lnSpc>
                <a:spcPct val="80000"/>
              </a:lnSpc>
              <a:spcBef>
                <a:spcPts val="5900"/>
              </a:spcBef>
              <a:defRPr sz="12000" spc="479">
                <a:solidFill>
                  <a:srgbClr val="0077C0"/>
                </a:solidFill>
                <a:latin typeface="OpenGost Type B TT"/>
                <a:ea typeface="OpenGost Type B TT"/>
                <a:cs typeface="OpenGost Type B TT"/>
                <a:sym typeface="OpenGost Type B TT"/>
              </a:defRPr>
            </a:pPr>
            <a:r>
              <a:rPr lang="ru-RU" sz="9600" dirty="0" smtClean="0"/>
              <a:t>Характеристики больших данных</a:t>
            </a:r>
            <a:r>
              <a:rPr sz="9600" dirty="0" smtClean="0"/>
              <a:t>: </a:t>
            </a:r>
            <a:endParaRPr sz="9600" dirty="0"/>
          </a:p>
        </p:txBody>
      </p:sp>
      <p:sp>
        <p:nvSpPr>
          <p:cNvPr id="113" name="TextBox 12"/>
          <p:cNvSpPr txBox="1"/>
          <p:nvPr/>
        </p:nvSpPr>
        <p:spPr>
          <a:xfrm>
            <a:off x="9030159" y="4392657"/>
            <a:ext cx="4406899" cy="805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8" tIns="91438" rIns="91438" bIns="91438">
            <a:spAutoFit/>
          </a:bodyPr>
          <a:lstStyle/>
          <a:p>
            <a:pPr defTabSz="1828800">
              <a:defRPr sz="4000">
                <a:solidFill>
                  <a:srgbClr val="0077C0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Скорость (velocity)</a:t>
            </a:r>
          </a:p>
        </p:txBody>
      </p:sp>
      <p:sp>
        <p:nvSpPr>
          <p:cNvPr id="114" name="TextBox 13"/>
          <p:cNvSpPr txBox="1"/>
          <p:nvPr/>
        </p:nvSpPr>
        <p:spPr>
          <a:xfrm>
            <a:off x="16359943" y="4560337"/>
            <a:ext cx="5353303" cy="805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8" tIns="91438" rIns="91438" bIns="91438">
            <a:spAutoFit/>
          </a:bodyPr>
          <a:lstStyle/>
          <a:p>
            <a:pPr defTabSz="1828800">
              <a:defRPr sz="4000">
                <a:solidFill>
                  <a:srgbClr val="0077C0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Разнообразие (variety)</a:t>
            </a:r>
          </a:p>
        </p:txBody>
      </p:sp>
      <p:sp>
        <p:nvSpPr>
          <p:cNvPr id="115" name="TextBox 14"/>
          <p:cNvSpPr txBox="1"/>
          <p:nvPr/>
        </p:nvSpPr>
        <p:spPr>
          <a:xfrm>
            <a:off x="2174115" y="4392657"/>
            <a:ext cx="3908438" cy="800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8" tIns="91438" rIns="91438" bIns="91438">
            <a:spAutoFit/>
          </a:bodyPr>
          <a:lstStyle/>
          <a:p>
            <a:pPr defTabSz="1828800">
              <a:defRPr sz="4000">
                <a:solidFill>
                  <a:srgbClr val="0077C0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 err="1"/>
              <a:t>Объ</a:t>
            </a:r>
            <a:r>
              <a:rPr lang="ru-RU" dirty="0"/>
              <a:t>ё</a:t>
            </a:r>
            <a:r>
              <a:rPr dirty="0" err="1"/>
              <a:t>м</a:t>
            </a:r>
            <a:r>
              <a:rPr dirty="0"/>
              <a:t> (volume)</a:t>
            </a:r>
          </a:p>
        </p:txBody>
      </p:sp>
      <p:pic>
        <p:nvPicPr>
          <p:cNvPr id="116" name="Рисунок 6" descr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1844" y="5655812"/>
            <a:ext cx="3043803" cy="2328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Рисунок 7" descr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35436" y="5551494"/>
            <a:ext cx="2643051" cy="2261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Рисунок 8" descr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2213" y="5644574"/>
            <a:ext cx="2854876" cy="2141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Рисунок 12" descr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5731" y="6071917"/>
            <a:ext cx="1286466" cy="1286466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extBox 12"/>
          <p:cNvSpPr txBox="1"/>
          <p:nvPr/>
        </p:nvSpPr>
        <p:spPr>
          <a:xfrm>
            <a:off x="12239274" y="8450699"/>
            <a:ext cx="5776975" cy="805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8" tIns="91438" rIns="91438" bIns="91438">
            <a:spAutoFit/>
          </a:bodyPr>
          <a:lstStyle/>
          <a:p>
            <a:pPr defTabSz="1828800">
              <a:defRPr sz="4000">
                <a:solidFill>
                  <a:srgbClr val="0077C0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Достоверность (veracity)</a:t>
            </a:r>
          </a:p>
        </p:txBody>
      </p:sp>
      <p:sp>
        <p:nvSpPr>
          <p:cNvPr id="123" name="TextBox 14"/>
          <p:cNvSpPr txBox="1"/>
          <p:nvPr/>
        </p:nvSpPr>
        <p:spPr>
          <a:xfrm>
            <a:off x="5901860" y="8450699"/>
            <a:ext cx="3936999" cy="805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8" tIns="91438" rIns="91438" bIns="91438">
            <a:spAutoFit/>
          </a:bodyPr>
          <a:lstStyle/>
          <a:p>
            <a:pPr defTabSz="1828800">
              <a:defRPr sz="4000">
                <a:solidFill>
                  <a:srgbClr val="0077C0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Ценность (value)</a:t>
            </a:r>
          </a:p>
        </p:txBody>
      </p:sp>
      <p:pic>
        <p:nvPicPr>
          <p:cNvPr id="124" name="Рисунок 15" descr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2325" y="9444033"/>
            <a:ext cx="3348183" cy="25609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Рисунок 16" descr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4884" y="9549203"/>
            <a:ext cx="2854877" cy="21411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F3BCC5F-47E7-4446-87FF-A7651F8A12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229676" y="6007594"/>
            <a:ext cx="1301142" cy="13011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7697531-736A-0F46-A413-707F089673F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4605328" y="10029970"/>
            <a:ext cx="1242578" cy="12425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482C351-A4F4-704E-8A9A-EBB4EA47E42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7856962" y="5955243"/>
            <a:ext cx="1301142" cy="13011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8D18825-F23B-3B4C-AC10-9725D6DB766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7247576" y="9848715"/>
            <a:ext cx="1344422" cy="1344422"/>
          </a:xfrm>
          <a:prstGeom prst="rect">
            <a:avLst/>
          </a:prstGeom>
        </p:spPr>
      </p:pic>
      <p:pic>
        <p:nvPicPr>
          <p:cNvPr id="18" name="Изображение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122" y="298991"/>
            <a:ext cx="4816971" cy="2003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 Placeholder 2"/>
          <p:cNvSpPr txBox="1"/>
          <p:nvPr/>
        </p:nvSpPr>
        <p:spPr>
          <a:xfrm>
            <a:off x="1276039" y="2264049"/>
            <a:ext cx="16400407" cy="161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825500">
              <a:lnSpc>
                <a:spcPct val="80000"/>
              </a:lnSpc>
              <a:spcBef>
                <a:spcPts val="5900"/>
              </a:spcBef>
              <a:defRPr sz="12000" spc="479">
                <a:solidFill>
                  <a:srgbClr val="FFFFFF"/>
                </a:solidFill>
                <a:latin typeface="OpenGost Type B TT"/>
                <a:ea typeface="OpenGost Type B TT"/>
                <a:cs typeface="OpenGost Type B TT"/>
                <a:sym typeface="OpenGost Type B TT"/>
              </a:defRPr>
            </a:lvl1pPr>
          </a:lstStyle>
          <a:p>
            <a:r>
              <a:rPr dirty="0"/>
              <a:t>Ответьте на </a:t>
            </a:r>
            <a:r>
              <a:rPr dirty="0" smtClean="0"/>
              <a:t>вопрос</a:t>
            </a:r>
            <a:endParaRPr dirty="0"/>
          </a:p>
        </p:txBody>
      </p:sp>
      <p:sp>
        <p:nvSpPr>
          <p:cNvPr id="110" name="Что такое данные?…"/>
          <p:cNvSpPr txBox="1">
            <a:spLocks noGrp="1"/>
          </p:cNvSpPr>
          <p:nvPr>
            <p:ph type="body" sz="quarter" idx="4294967295"/>
          </p:nvPr>
        </p:nvSpPr>
        <p:spPr>
          <a:xfrm>
            <a:off x="1489118" y="4810113"/>
            <a:ext cx="10040365" cy="2231341"/>
          </a:xfrm>
          <a:prstGeom prst="rect">
            <a:avLst/>
          </a:prstGeom>
        </p:spPr>
        <p:txBody>
          <a:bodyPr lIns="91438" tIns="91438" rIns="91438" bIns="91438"/>
          <a:lstStyle/>
          <a:p>
            <a:pPr marL="685800" indent="-685800" defTabSz="1828800">
              <a:lnSpc>
                <a:spcPct val="90000"/>
              </a:lnSpc>
              <a:buClr>
                <a:srgbClr val="FFD02C"/>
              </a:buClr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 lang="ru-RU" dirty="0"/>
              <a:t>Какие большие </a:t>
            </a:r>
            <a:r>
              <a:rPr lang="ru-RU" dirty="0" smtClean="0"/>
              <a:t>данные существуют </a:t>
            </a:r>
            <a:r>
              <a:rPr lang="ru-RU" dirty="0"/>
              <a:t>вокруг нас? 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122" y="298991"/>
            <a:ext cx="4816971" cy="200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5567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30" descr="Рисунок 30">
            <a:extLst>
              <a:ext uri="{FF2B5EF4-FFF2-40B4-BE49-F238E27FC236}">
                <a16:creationId xmlns:a16="http://schemas.microsoft.com/office/drawing/2014/main" xmlns="" id="{338CCCC2-EBD7-2E45-93E9-792401FF6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39" y="6892124"/>
            <a:ext cx="3132697" cy="2396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Рисунок 31" descr="Рисунок 31">
            <a:extLst>
              <a:ext uri="{FF2B5EF4-FFF2-40B4-BE49-F238E27FC236}">
                <a16:creationId xmlns:a16="http://schemas.microsoft.com/office/drawing/2014/main" xmlns="" id="{2F214D6D-2812-FC42-B9A8-D0CCA3315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057" y="10205460"/>
            <a:ext cx="3187252" cy="2726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Рисунок 30" descr="Рисунок 30">
            <a:extLst>
              <a:ext uri="{FF2B5EF4-FFF2-40B4-BE49-F238E27FC236}">
                <a16:creationId xmlns:a16="http://schemas.microsoft.com/office/drawing/2014/main" xmlns="" id="{531B41FC-1ED7-994A-94D5-6FC8F822C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9340" y="3972374"/>
            <a:ext cx="3132697" cy="2396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Рисунок 59" descr="Рисунок 59">
            <a:extLst>
              <a:ext uri="{FF2B5EF4-FFF2-40B4-BE49-F238E27FC236}">
                <a16:creationId xmlns:a16="http://schemas.microsoft.com/office/drawing/2014/main" xmlns="" id="{B703AF6B-BE88-7948-960A-D3321280B1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2077" y="7234283"/>
            <a:ext cx="3140364" cy="2355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Рисунок 59" descr="Рисунок 59">
            <a:extLst>
              <a:ext uri="{FF2B5EF4-FFF2-40B4-BE49-F238E27FC236}">
                <a16:creationId xmlns:a16="http://schemas.microsoft.com/office/drawing/2014/main" xmlns="" id="{0244D518-1A5F-484D-92B8-FAF65D31A4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607" y="3708013"/>
            <a:ext cx="3140364" cy="235527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xmlns="" id="{640987B7-7B65-4648-9E46-33EFBCF6463A}"/>
              </a:ext>
            </a:extLst>
          </p:cNvPr>
          <p:cNvSpPr txBox="1"/>
          <p:nvPr/>
        </p:nvSpPr>
        <p:spPr>
          <a:xfrm>
            <a:off x="3682032" y="1904355"/>
            <a:ext cx="16400407" cy="1274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825500">
              <a:lnSpc>
                <a:spcPct val="80000"/>
              </a:lnSpc>
              <a:spcBef>
                <a:spcPts val="5900"/>
              </a:spcBef>
              <a:defRPr sz="12000" spc="479">
                <a:solidFill>
                  <a:srgbClr val="FFFFFF"/>
                </a:solidFill>
                <a:latin typeface="OpenGost Type B TT"/>
                <a:ea typeface="OpenGost Type B TT"/>
                <a:cs typeface="OpenGost Type B TT"/>
                <a:sym typeface="OpenGost Type B TT"/>
              </a:defRPr>
            </a:lvl1pPr>
          </a:lstStyle>
          <a:p>
            <a:r>
              <a:rPr lang="ru-RU" sz="9600" dirty="0"/>
              <a:t>Большие данные вокруг</a:t>
            </a:r>
            <a:endParaRPr sz="9600" dirty="0"/>
          </a:p>
        </p:txBody>
      </p:sp>
      <p:sp>
        <p:nvSpPr>
          <p:cNvPr id="7" name="Что такое данные?…">
            <a:extLst>
              <a:ext uri="{FF2B5EF4-FFF2-40B4-BE49-F238E27FC236}">
                <a16:creationId xmlns:a16="http://schemas.microsoft.com/office/drawing/2014/main" xmlns="" id="{7702DB16-58D1-024D-8081-7A4F7C3C3C5B}"/>
              </a:ext>
            </a:extLst>
          </p:cNvPr>
          <p:cNvSpPr txBox="1">
            <a:spLocks/>
          </p:cNvSpPr>
          <p:nvPr/>
        </p:nvSpPr>
        <p:spPr>
          <a:xfrm>
            <a:off x="4695774" y="4095712"/>
            <a:ext cx="6340088" cy="3594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normAutofit/>
          </a:bodyPr>
          <a:lstStyle>
            <a:lvl1pPr marL="914446" marR="0" indent="-914446" algn="l" defTabSz="1219261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8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2082904" marR="0" indent="-863643" algn="l" defTabSz="1219261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8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3248186" marR="0" indent="-809663" algn="l" defTabSz="1219261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8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4635491" marR="0" indent="-977708" algn="l" defTabSz="1219261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8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5854751" marR="0" indent="-977707" algn="l" defTabSz="1219261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8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7074013" marR="0" indent="-977707" algn="l" defTabSz="1219261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8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8293273" marR="0" indent="-977707" algn="l" defTabSz="1219261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8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9512534" marR="0" indent="-977707" algn="l" defTabSz="1219261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8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10731796" marR="0" indent="-977707" algn="l" defTabSz="1219261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8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defTabSz="1828800" hangingPunct="1">
              <a:lnSpc>
                <a:spcPct val="90000"/>
              </a:lnSpc>
              <a:buClr>
                <a:srgbClr val="FFD02C"/>
              </a:buClr>
              <a:buNone/>
              <a:defRPr sz="50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 lang="ru-RU" sz="46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Рекомендация контента в </a:t>
            </a:r>
            <a:r>
              <a:rPr lang="ru-RU" sz="4600" dirty="0" err="1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соцсетях</a:t>
            </a:r>
            <a:r>
              <a:rPr lang="ru-RU" sz="46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</a:t>
            </a:r>
            <a:endParaRPr lang="ru-RU" sz="46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5DC5C25-2CC5-7F4A-BB51-AE560CF1CA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5410" y="4095713"/>
            <a:ext cx="1559034" cy="155903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550DDDF-038C-004E-A311-72247776C3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96720" y="7714913"/>
            <a:ext cx="1701544" cy="1205260"/>
          </a:xfrm>
          <a:prstGeom prst="rect">
            <a:avLst/>
          </a:prstGeom>
        </p:spPr>
      </p:pic>
      <p:sp>
        <p:nvSpPr>
          <p:cNvPr id="13" name="Что такое данные?…">
            <a:extLst>
              <a:ext uri="{FF2B5EF4-FFF2-40B4-BE49-F238E27FC236}">
                <a16:creationId xmlns:a16="http://schemas.microsoft.com/office/drawing/2014/main" xmlns="" id="{1B29A316-4BC2-824F-AA7E-51FD5731D6B6}"/>
              </a:ext>
            </a:extLst>
          </p:cNvPr>
          <p:cNvSpPr txBox="1">
            <a:spLocks/>
          </p:cNvSpPr>
          <p:nvPr/>
        </p:nvSpPr>
        <p:spPr>
          <a:xfrm>
            <a:off x="16037084" y="7249300"/>
            <a:ext cx="6087840" cy="3137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normAutofit/>
          </a:bodyPr>
          <a:lstStyle>
            <a:lvl1pPr marL="914446" marR="0" indent="-914446" algn="l" defTabSz="1219261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8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2082904" marR="0" indent="-863643" algn="l" defTabSz="1219261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8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3248186" marR="0" indent="-809663" algn="l" defTabSz="1219261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8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4635491" marR="0" indent="-977708" algn="l" defTabSz="1219261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8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5854751" marR="0" indent="-977707" algn="l" defTabSz="1219261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8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7074013" marR="0" indent="-977707" algn="l" defTabSz="1219261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8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8293273" marR="0" indent="-977707" algn="l" defTabSz="1219261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8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9512534" marR="0" indent="-977707" algn="l" defTabSz="1219261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8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10731796" marR="0" indent="-977707" algn="l" defTabSz="1219261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8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defTabSz="1828800" hangingPunct="1">
              <a:lnSpc>
                <a:spcPct val="90000"/>
              </a:lnSpc>
              <a:buClr>
                <a:srgbClr val="FFD02C"/>
              </a:buClr>
              <a:buNone/>
              <a:defRPr sz="50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 lang="ru-RU" sz="50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Фильтрация спама, группировка писем по темам</a:t>
            </a:r>
          </a:p>
          <a:p>
            <a:pPr marL="0" indent="0" defTabSz="1828800" hangingPunct="1">
              <a:lnSpc>
                <a:spcPct val="90000"/>
              </a:lnSpc>
              <a:buClr>
                <a:srgbClr val="FFD02C"/>
              </a:buClr>
              <a:buNone/>
              <a:defRPr sz="50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endParaRPr lang="ru-RU" sz="50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2BFE428-7685-CA4D-8B5D-351A886DB7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2416" y="10703041"/>
            <a:ext cx="1714538" cy="1714538"/>
          </a:xfrm>
          <a:prstGeom prst="rect">
            <a:avLst/>
          </a:prstGeom>
        </p:spPr>
      </p:pic>
      <p:sp>
        <p:nvSpPr>
          <p:cNvPr id="15" name="Что такое данные?…">
            <a:extLst>
              <a:ext uri="{FF2B5EF4-FFF2-40B4-BE49-F238E27FC236}">
                <a16:creationId xmlns:a16="http://schemas.microsoft.com/office/drawing/2014/main" xmlns="" id="{7083CB07-374A-C945-9F20-5C3995556B88}"/>
              </a:ext>
            </a:extLst>
          </p:cNvPr>
          <p:cNvSpPr txBox="1">
            <a:spLocks/>
          </p:cNvSpPr>
          <p:nvPr/>
        </p:nvSpPr>
        <p:spPr>
          <a:xfrm>
            <a:off x="4729668" y="10437893"/>
            <a:ext cx="6340088" cy="3594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normAutofit/>
          </a:bodyPr>
          <a:lstStyle>
            <a:lvl1pPr marL="914446" marR="0" indent="-914446" algn="l" defTabSz="1219261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8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2082904" marR="0" indent="-863643" algn="l" defTabSz="1219261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8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3248186" marR="0" indent="-809663" algn="l" defTabSz="1219261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8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4635491" marR="0" indent="-977708" algn="l" defTabSz="1219261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8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5854751" marR="0" indent="-977707" algn="l" defTabSz="1219261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8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7074013" marR="0" indent="-977707" algn="l" defTabSz="1219261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8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8293273" marR="0" indent="-977707" algn="l" defTabSz="1219261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8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9512534" marR="0" indent="-977707" algn="l" defTabSz="1219261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8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10731796" marR="0" indent="-977707" algn="l" defTabSz="1219261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8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defTabSz="1828800" hangingPunct="1">
              <a:lnSpc>
                <a:spcPct val="90000"/>
              </a:lnSpc>
              <a:buClr>
                <a:srgbClr val="FFD02C"/>
              </a:buClr>
              <a:buNone/>
              <a:defRPr sz="50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 lang="ru-RU" sz="46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Создание музыки, текстов, картин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F67B581-B07E-FB41-BE6D-A64F785142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74061" y="4266017"/>
            <a:ext cx="1643254" cy="1609020"/>
          </a:xfrm>
          <a:prstGeom prst="rect">
            <a:avLst/>
          </a:prstGeom>
        </p:spPr>
      </p:pic>
      <p:sp>
        <p:nvSpPr>
          <p:cNvPr id="18" name="Что такое данные?…">
            <a:extLst>
              <a:ext uri="{FF2B5EF4-FFF2-40B4-BE49-F238E27FC236}">
                <a16:creationId xmlns:a16="http://schemas.microsoft.com/office/drawing/2014/main" xmlns="" id="{E3F2C15B-4B87-DB47-94F9-012A03AE5065}"/>
              </a:ext>
            </a:extLst>
          </p:cNvPr>
          <p:cNvSpPr txBox="1">
            <a:spLocks/>
          </p:cNvSpPr>
          <p:nvPr/>
        </p:nvSpPr>
        <p:spPr>
          <a:xfrm>
            <a:off x="16053187" y="4266017"/>
            <a:ext cx="5608634" cy="3594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normAutofit/>
          </a:bodyPr>
          <a:lstStyle>
            <a:lvl1pPr marL="914446" marR="0" indent="-914446" algn="l" defTabSz="1219261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8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2082904" marR="0" indent="-863643" algn="l" defTabSz="1219261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8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3248186" marR="0" indent="-809663" algn="l" defTabSz="1219261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8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4635491" marR="0" indent="-977708" algn="l" defTabSz="1219261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8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5854751" marR="0" indent="-977707" algn="l" defTabSz="1219261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8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7074013" marR="0" indent="-977707" algn="l" defTabSz="1219261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8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8293273" marR="0" indent="-977707" algn="l" defTabSz="1219261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8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9512534" marR="0" indent="-977707" algn="l" defTabSz="1219261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8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10731796" marR="0" indent="-977707" algn="l" defTabSz="1219261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8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defTabSz="1828800" hangingPunct="1">
              <a:lnSpc>
                <a:spcPct val="90000"/>
              </a:lnSpc>
              <a:buClr>
                <a:srgbClr val="FFD02C"/>
              </a:buClr>
              <a:buNone/>
              <a:defRPr sz="50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 lang="ru-RU" sz="46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Тренировочные игры с ботами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FA2532D-ADB7-3F43-9A17-79636D3362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82055" y="7249300"/>
            <a:ext cx="1480896" cy="1756412"/>
          </a:xfrm>
          <a:prstGeom prst="rect">
            <a:avLst/>
          </a:prstGeom>
        </p:spPr>
      </p:pic>
      <p:sp>
        <p:nvSpPr>
          <p:cNvPr id="20" name="Что такое данные?…">
            <a:extLst>
              <a:ext uri="{FF2B5EF4-FFF2-40B4-BE49-F238E27FC236}">
                <a16:creationId xmlns:a16="http://schemas.microsoft.com/office/drawing/2014/main" xmlns="" id="{62E0834C-F8EE-9F44-AD14-AE5F5E761472}"/>
              </a:ext>
            </a:extLst>
          </p:cNvPr>
          <p:cNvSpPr txBox="1">
            <a:spLocks/>
          </p:cNvSpPr>
          <p:nvPr/>
        </p:nvSpPr>
        <p:spPr>
          <a:xfrm>
            <a:off x="4695774" y="7234283"/>
            <a:ext cx="6340088" cy="3594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normAutofit/>
          </a:bodyPr>
          <a:lstStyle>
            <a:lvl1pPr marL="914446" marR="0" indent="-914446" algn="l" defTabSz="1219261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8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2082904" marR="0" indent="-863643" algn="l" defTabSz="1219261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8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3248186" marR="0" indent="-809663" algn="l" defTabSz="1219261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8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4635491" marR="0" indent="-977708" algn="l" defTabSz="1219261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8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5854751" marR="0" indent="-977707" algn="l" defTabSz="1219261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8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7074013" marR="0" indent="-977707" algn="l" defTabSz="1219261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8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8293273" marR="0" indent="-977707" algn="l" defTabSz="1219261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8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9512534" marR="0" indent="-977707" algn="l" defTabSz="1219261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8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10731796" marR="0" indent="-977707" algn="l" defTabSz="1219261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8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defTabSz="1828800" hangingPunct="1">
              <a:lnSpc>
                <a:spcPct val="90000"/>
              </a:lnSpc>
              <a:buClr>
                <a:srgbClr val="FFD02C"/>
              </a:buClr>
              <a:buNone/>
              <a:defRPr sz="50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 lang="ru-RU" sz="46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Диагностика заболеваний </a:t>
            </a:r>
          </a:p>
          <a:p>
            <a:pPr marL="0" indent="0" defTabSz="1828800" hangingPunct="1">
              <a:lnSpc>
                <a:spcPct val="90000"/>
              </a:lnSpc>
              <a:buClr>
                <a:srgbClr val="FFD02C"/>
              </a:buClr>
              <a:buNone/>
              <a:defRPr sz="50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endParaRPr lang="ru-RU" sz="46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pic>
        <p:nvPicPr>
          <p:cNvPr id="21" name="Изображение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122" y="298991"/>
            <a:ext cx="4816971" cy="200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238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 Placeholder 2"/>
          <p:cNvSpPr txBox="1"/>
          <p:nvPr/>
        </p:nvSpPr>
        <p:spPr>
          <a:xfrm>
            <a:off x="1276039" y="2264049"/>
            <a:ext cx="16400407" cy="161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825500">
              <a:lnSpc>
                <a:spcPct val="80000"/>
              </a:lnSpc>
              <a:spcBef>
                <a:spcPts val="5900"/>
              </a:spcBef>
              <a:defRPr sz="12000" spc="479">
                <a:solidFill>
                  <a:srgbClr val="FFFFFF"/>
                </a:solidFill>
                <a:latin typeface="OpenGost Type B TT"/>
                <a:ea typeface="OpenGost Type B TT"/>
                <a:cs typeface="OpenGost Type B TT"/>
                <a:sym typeface="OpenGost Type B TT"/>
              </a:defRPr>
            </a:lvl1pPr>
          </a:lstStyle>
          <a:p>
            <a:r>
              <a:rPr dirty="0" err="1"/>
              <a:t>Ответьте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вопросы</a:t>
            </a:r>
            <a:endParaRPr dirty="0"/>
          </a:p>
        </p:txBody>
      </p:sp>
      <p:sp>
        <p:nvSpPr>
          <p:cNvPr id="110" name="Что такое данные?…"/>
          <p:cNvSpPr txBox="1">
            <a:spLocks noGrp="1"/>
          </p:cNvSpPr>
          <p:nvPr>
            <p:ph type="body" sz="quarter" idx="4294967295"/>
          </p:nvPr>
        </p:nvSpPr>
        <p:spPr>
          <a:xfrm>
            <a:off x="1489118" y="4810113"/>
            <a:ext cx="10040365" cy="2231341"/>
          </a:xfrm>
          <a:prstGeom prst="rect">
            <a:avLst/>
          </a:prstGeom>
        </p:spPr>
        <p:txBody>
          <a:bodyPr lIns="91438" tIns="91438" rIns="91438" bIns="91438"/>
          <a:lstStyle/>
          <a:p>
            <a:pPr marL="685800" indent="-685800" defTabSz="1828800">
              <a:lnSpc>
                <a:spcPct val="90000"/>
              </a:lnSpc>
              <a:buClr>
                <a:srgbClr val="FFD02C"/>
              </a:buClr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 lang="ru-RU" dirty="0"/>
              <a:t>Какие данные вы генерируете каждый день? 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122" y="298991"/>
            <a:ext cx="4816971" cy="200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7229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E5F6FF"/>
      </a:lt1>
      <a:dk2>
        <a:srgbClr val="A7A7A7"/>
      </a:dk2>
      <a:lt2>
        <a:srgbClr val="535353"/>
      </a:lt2>
      <a:accent1>
        <a:srgbClr val="FC0020"/>
      </a:accent1>
      <a:accent2>
        <a:srgbClr val="FDF54B"/>
      </a:accent2>
      <a:accent3>
        <a:srgbClr val="713973"/>
      </a:accent3>
      <a:accent4>
        <a:srgbClr val="348CE4"/>
      </a:accent4>
      <a:accent5>
        <a:srgbClr val="5BEA95"/>
      </a:accent5>
      <a:accent6>
        <a:srgbClr val="2B045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4F5F4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121926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121926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C0020"/>
      </a:accent1>
      <a:accent2>
        <a:srgbClr val="FDF54B"/>
      </a:accent2>
      <a:accent3>
        <a:srgbClr val="713973"/>
      </a:accent3>
      <a:accent4>
        <a:srgbClr val="348CE4"/>
      </a:accent4>
      <a:accent5>
        <a:srgbClr val="5BEA95"/>
      </a:accent5>
      <a:accent6>
        <a:srgbClr val="2B045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4F5F4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121926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121926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9981</TotalTime>
  <Words>1828</Words>
  <Application>Microsoft Macintosh PowerPoint</Application>
  <PresentationFormat>Другой</PresentationFormat>
  <Paragraphs>154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Calibri</vt:lpstr>
      <vt:lpstr>Helvetica</vt:lpstr>
      <vt:lpstr>OpenGost Type B TT</vt:lpstr>
      <vt:lpstr>Proxima Nova Light</vt:lpstr>
      <vt:lpstr>Proxima Nova Regular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Будущий кфм-н</dc:creator>
  <cp:lastModifiedBy>Пользователь Microsoft Office</cp:lastModifiedBy>
  <cp:revision>110</cp:revision>
  <cp:lastPrinted>2019-10-15T17:14:00Z</cp:lastPrinted>
  <dcterms:modified xsi:type="dcterms:W3CDTF">2019-10-31T12:36:24Z</dcterms:modified>
</cp:coreProperties>
</file>