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85" r:id="rId4"/>
    <p:sldId id="256" r:id="rId5"/>
    <p:sldId id="259" r:id="rId6"/>
    <p:sldId id="288" r:id="rId7"/>
    <p:sldId id="286" r:id="rId8"/>
    <p:sldId id="260" r:id="rId9"/>
    <p:sldId id="261" r:id="rId10"/>
    <p:sldId id="263" r:id="rId11"/>
    <p:sldId id="262" r:id="rId12"/>
    <p:sldId id="264" r:id="rId13"/>
    <p:sldId id="265" r:id="rId14"/>
    <p:sldId id="266" r:id="rId15"/>
    <p:sldId id="268" r:id="rId16"/>
    <p:sldId id="287" r:id="rId17"/>
    <p:sldId id="267" r:id="rId18"/>
    <p:sldId id="269" r:id="rId19"/>
    <p:sldId id="270" r:id="rId20"/>
    <p:sldId id="272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9" r:id="rId29"/>
    <p:sldId id="283" r:id="rId30"/>
    <p:sldId id="292" r:id="rId31"/>
    <p:sldId id="258" r:id="rId32"/>
    <p:sldId id="25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CCECFF"/>
    <a:srgbClr val="FF00FF"/>
    <a:srgbClr val="FFCCFF"/>
    <a:srgbClr val="FFFF00"/>
    <a:srgbClr val="FFFF66"/>
    <a:srgbClr val="3333FF"/>
    <a:srgbClr val="CC99FF"/>
    <a:srgbClr val="CC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A3A-40D1-4341-B98A-9CB443EFB66E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097-CB83-4838-A81B-16D410BB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A3A-40D1-4341-B98A-9CB443EFB66E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097-CB83-4838-A81B-16D410BB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A3A-40D1-4341-B98A-9CB443EFB66E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097-CB83-4838-A81B-16D410BB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A3A-40D1-4341-B98A-9CB443EFB66E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097-CB83-4838-A81B-16D410BB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A3A-40D1-4341-B98A-9CB443EFB66E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097-CB83-4838-A81B-16D410BB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A3A-40D1-4341-B98A-9CB443EFB66E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097-CB83-4838-A81B-16D410BB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A3A-40D1-4341-B98A-9CB443EFB66E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097-CB83-4838-A81B-16D410BB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A3A-40D1-4341-B98A-9CB443EFB66E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097-CB83-4838-A81B-16D410BB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A3A-40D1-4341-B98A-9CB443EFB66E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097-CB83-4838-A81B-16D410BB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A3A-40D1-4341-B98A-9CB443EFB66E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097-CB83-4838-A81B-16D410BB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A3A-40D1-4341-B98A-9CB443EFB66E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097-CB83-4838-A81B-16D410BB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65A3A-40D1-4341-B98A-9CB443EFB66E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C4097-CB83-4838-A81B-16D410BB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m.media-amazon.com/images/M/MV5BN2FmMWNlN2QtMTkwYS00M2VmLWJiOTMtYTA4NTI3Y2NhNmZjXkEyXkFqcGdeQXVyOTc4MTM3NTM@._V1_FMjpg_UX1000_.jpg" TargetMode="External"/><Relationship Id="rId13" Type="http://schemas.openxmlformats.org/officeDocument/2006/relationships/hyperlink" Target="https://sun6-21.userapi.com/G2IG_hHC8SG2-zS99jiTZ-qgdNPebWy0dTEiTQ/aGCyUc9lW9I.jpg" TargetMode="External"/><Relationship Id="rId18" Type="http://schemas.openxmlformats.org/officeDocument/2006/relationships/hyperlink" Target="https://mnogodetok73.ru/wp-content/uploads/0/4/a/04a5cdc974723b6a63c219fad3a7ffc6.jpeg" TargetMode="External"/><Relationship Id="rId3" Type="http://schemas.openxmlformats.org/officeDocument/2006/relationships/hyperlink" Target="https://liubavyshka.ru/photo/1/1/36_20_2/15-0-1756" TargetMode="External"/><Relationship Id="rId7" Type="http://schemas.openxmlformats.org/officeDocument/2006/relationships/hyperlink" Target="https://proza.ru/pics/2015/09/11/1086.jpg" TargetMode="External"/><Relationship Id="rId12" Type="http://schemas.openxmlformats.org/officeDocument/2006/relationships/hyperlink" Target="https://i.ytimg.com/vi/_m5T9QVQHkA/maxresdefault.jpg?sqp=-oaymwEmCIAKENAF8quKqQMa8AEB-AHUBoAC4AOKAgwIABABGGUgXihVMA8=&amp;amp;rs=AOn4CLBpZKWGg6gSDjLtGmY8i5FG-mmR-A" TargetMode="External"/><Relationship Id="rId17" Type="http://schemas.openxmlformats.org/officeDocument/2006/relationships/hyperlink" Target="https://fb.ru/misc/i/gallery/38228/1324411.jpg" TargetMode="External"/><Relationship Id="rId2" Type="http://schemas.openxmlformats.org/officeDocument/2006/relationships/hyperlink" Target="https://i.pinimg.com/736x/06/ba/61/06ba61659cceb69169cdbf5605018874.jpg" TargetMode="External"/><Relationship Id="rId16" Type="http://schemas.openxmlformats.org/officeDocument/2006/relationships/hyperlink" Target="https://online-puzzle.ru/assets/images/puzzle/tayna_tretyey_planety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4.bp.blogspot.com/-sxLv3vYpCqQ/UKjgGHlHd2I/AAAAAAAAArQ/jBX8nk9qFfg/s1600/%D1%88%D0%B0%D1%80%D0%BC%D0%B0%D0%BD%D1%89%D0%B8%D0%BA+%D0%9A%D0%B0%D1%80%D0%BB%D0%BE.jpg" TargetMode="External"/><Relationship Id="rId11" Type="http://schemas.openxmlformats.org/officeDocument/2006/relationships/hyperlink" Target="https://spb-poligraf.ru/images/poligraf-raznoe-67.jpg" TargetMode="External"/><Relationship Id="rId5" Type="http://schemas.openxmlformats.org/officeDocument/2006/relationships/hyperlink" Target="https://i.ytimg.com/vi/ZdnqeZj3PTA/maxresdefault.jpg" TargetMode="External"/><Relationship Id="rId15" Type="http://schemas.openxmlformats.org/officeDocument/2006/relationships/hyperlink" Target="https://static.mishka-knizhka.ru/wp-content/uploads/2021/01/v-parikmakherskoj1.jpg.webp" TargetMode="External"/><Relationship Id="rId10" Type="http://schemas.openxmlformats.org/officeDocument/2006/relationships/hyperlink" Target="https://cdn.culture.ru/images/a344cef7-5034-54b7-bb19-237392560884" TargetMode="External"/><Relationship Id="rId4" Type="http://schemas.openxmlformats.org/officeDocument/2006/relationships/hyperlink" Target="https://data10.proshkolu.ru/content/media/pic/std/4000000/3357000/3356031-6b515b88c99f6fd8.gif" TargetMode="External"/><Relationship Id="rId9" Type="http://schemas.openxmlformats.org/officeDocument/2006/relationships/hyperlink" Target="https://slovnet.ru/wp-content/uploads/2019/01/11-8.jpg" TargetMode="External"/><Relationship Id="rId14" Type="http://schemas.openxmlformats.org/officeDocument/2006/relationships/hyperlink" Target="https://femmie.ru/wp-content/uploads/2021/12/Obshhii-kopiya-9.png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itexts.net/files/online_html/239961/i_076.jpg" TargetMode="External"/><Relationship Id="rId13" Type="http://schemas.openxmlformats.org/officeDocument/2006/relationships/hyperlink" Target="https://tlum.ru/uploads/c427df26376597be0814a43937b1a3d6d9829cc7437b8a63c570a14418bb0d2a.jpeg" TargetMode="External"/><Relationship Id="rId18" Type="http://schemas.openxmlformats.org/officeDocument/2006/relationships/hyperlink" Target="http://1shumiha.detkin-club.ru/images/parents/careful_dad_big22_5cbd50bd4b69b.jpg" TargetMode="External"/><Relationship Id="rId3" Type="http://schemas.openxmlformats.org/officeDocument/2006/relationships/hyperlink" Target="https://i.ytimg.com/vi/ESZmpjoHkN4/hqdefault.jpg" TargetMode="External"/><Relationship Id="rId7" Type="http://schemas.openxmlformats.org/officeDocument/2006/relationships/hyperlink" Target="https://m.media-amazon.com/images/M/MV5BMWNjOWRhMmYtNzJmMy00ZWI2LTk4ODgtZDc5Y2ZkZGE3NjA5XkEyXkFqcGdeQXVyNTc0NjY1ODk@._V1_FMjpg_UX1000_.jpg" TargetMode="External"/><Relationship Id="rId12" Type="http://schemas.openxmlformats.org/officeDocument/2006/relationships/hyperlink" Target="https://illustrators.ru/uploads/illustration/image/921630/Eldar_Zakirov_2015_-DreamIsland_Mowgli_Aquella.jpg" TargetMode="External"/><Relationship Id="rId17" Type="http://schemas.openxmlformats.org/officeDocument/2006/relationships/hyperlink" Target="https://www.i-igrushki.ru/upload/iblock/c43/c43dd02937f39c3e4baf31035a0b008a.png" TargetMode="External"/><Relationship Id="rId2" Type="http://schemas.openxmlformats.org/officeDocument/2006/relationships/hyperlink" Target="https://i.ytimg.com/vi/N4eLlE4x18w/hqdefault.jpg?sqp=-oaymwEmCOADEOgC8quKqQMa8AEB-AH-BIAC4AOKAgwIABABGH8gRSgfMA8=&amp;rs=AOn4CLAnhBBrhi63onnWQnbJechCz-ADWg" TargetMode="External"/><Relationship Id="rId16" Type="http://schemas.openxmlformats.org/officeDocument/2006/relationships/hyperlink" Target="https://mszn27.ru/sites/files/mszn/kgu/rcdpovkoms/d331ba6899cf8d8f14ef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un9-34.userapi.com/O-wWC6C6p-8GVCc3cHUYhR_-UD9i35YdpRAC8w/yFxD43POE-o.jpg" TargetMode="External"/><Relationship Id="rId11" Type="http://schemas.openxmlformats.org/officeDocument/2006/relationships/hyperlink" Target="https://ljplus.ru/img4/k/m/km71/a116.jpg" TargetMode="External"/><Relationship Id="rId5" Type="http://schemas.openxmlformats.org/officeDocument/2006/relationships/hyperlink" Target="https://printonic.ru/uploads/images/2016/02/22/img_56cae458001fb.jpg" TargetMode="External"/><Relationship Id="rId15" Type="http://schemas.openxmlformats.org/officeDocument/2006/relationships/hyperlink" Target="https://www.chitalnya.ru/upload/207/21795b1617273596aeb897ab0e6c16cc.jpg" TargetMode="External"/><Relationship Id="rId10" Type="http://schemas.openxmlformats.org/officeDocument/2006/relationships/hyperlink" Target="https://papik.pro/uploads/posts/2023-01/1674195278_papik-pro-p-mumii-troll-risunok-11.png" TargetMode="External"/><Relationship Id="rId4" Type="http://schemas.openxmlformats.org/officeDocument/2006/relationships/hyperlink" Target="https://audiobookz.ru/wp-content/uploads/2021/09/skazka-Krokodil.jpg" TargetMode="External"/><Relationship Id="rId9" Type="http://schemas.openxmlformats.org/officeDocument/2006/relationships/hyperlink" Target="https://fb.ru/media/i/2/0/9/6/0/1/4/i/2096014.jpg" TargetMode="External"/><Relationship Id="rId14" Type="http://schemas.openxmlformats.org/officeDocument/2006/relationships/hyperlink" Target="https://gas-kvas.com/uploads/posts/2023-01/1673463901_gas-kvas-com-p-voditel-risunok-detskii-32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сведения 3">
            <a:hlinkClick r:id="rId2" action="ppaction://hlinksldjump" highlightClick="1"/>
          </p:cNvPr>
          <p:cNvSpPr/>
          <p:nvPr/>
        </p:nvSpPr>
        <p:spPr>
          <a:xfrm>
            <a:off x="107504" y="116632"/>
            <a:ext cx="432000" cy="504000"/>
          </a:xfrm>
          <a:prstGeom prst="actionButtonInformati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987824" y="47667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900FF"/>
                </a:solidFill>
                <a:latin typeface="Comic Sans MS" pitchFamily="66" charset="0"/>
              </a:rPr>
              <a:t>Интерактивная викторина</a:t>
            </a:r>
            <a:endParaRPr lang="ru-RU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1124744"/>
            <a:ext cx="43204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900FF"/>
                </a:solidFill>
                <a:latin typeface="Comic Sans MS" pitchFamily="66" charset="0"/>
              </a:rPr>
              <a:t>Внеурочная деятельность. 1-4 классы</a:t>
            </a:r>
            <a:endParaRPr lang="ru-RU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1988840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38100">
                  <a:solidFill>
                    <a:srgbClr val="C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Викторина </a:t>
            </a:r>
          </a:p>
          <a:p>
            <a:pPr algn="ctr"/>
            <a:r>
              <a:rPr lang="ru-RU" sz="5400" b="1" dirty="0" smtClean="0">
                <a:ln w="38100">
                  <a:solidFill>
                    <a:srgbClr val="C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про пап</a:t>
            </a:r>
            <a:endParaRPr lang="ru-RU" sz="5400" b="1" dirty="0">
              <a:ln w="38100">
                <a:solidFill>
                  <a:srgbClr val="C0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d331ba6899cf8d8f14ef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806" r="21559" b="5836"/>
          <a:stretch>
            <a:fillRect/>
          </a:stretch>
        </p:blipFill>
        <p:spPr>
          <a:xfrm>
            <a:off x="467544" y="2708920"/>
            <a:ext cx="2259793" cy="2520280"/>
          </a:xfrm>
          <a:prstGeom prst="rect">
            <a:avLst/>
          </a:prstGeom>
        </p:spPr>
      </p:pic>
      <p:pic>
        <p:nvPicPr>
          <p:cNvPr id="12" name="Рисунок 11" descr="c43dd02937f39c3e4baf31035a0b008a.png"/>
          <p:cNvPicPr>
            <a:picLocks noChangeAspect="1"/>
          </p:cNvPicPr>
          <p:nvPr/>
        </p:nvPicPr>
        <p:blipFill>
          <a:blip r:embed="rId4" cstate="print"/>
          <a:srcRect l="16401" r="18500"/>
          <a:stretch>
            <a:fillRect/>
          </a:stretch>
        </p:blipFill>
        <p:spPr>
          <a:xfrm>
            <a:off x="6516216" y="1700808"/>
            <a:ext cx="2138495" cy="328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Что пообещал царь-отец тому, кто рассмешит его дочь Царевну </a:t>
            </a:r>
            <a:r>
              <a:rPr lang="ru-RU" sz="2800" b="1" dirty="0" err="1" smtClean="0">
                <a:solidFill>
                  <a:srgbClr val="9900FF"/>
                </a:solidFill>
                <a:latin typeface="Comic Sans MS" pitchFamily="66" charset="0"/>
              </a:rPr>
              <a:t>Несмеяну</a:t>
            </a:r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956398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3369217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827584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о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тдать дочь в жёны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7584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полцарства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2708920"/>
            <a:ext cx="4032448" cy="3168352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Кем работает папа </a:t>
            </a:r>
            <a:r>
              <a:rPr lang="ru-RU" sz="2800" b="1" dirty="0" err="1" smtClean="0">
                <a:solidFill>
                  <a:srgbClr val="9900FF"/>
                </a:solidFill>
                <a:latin typeface="Comic Sans MS" pitchFamily="66" charset="0"/>
              </a:rPr>
              <a:t>Котя</a:t>
            </a:r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 из мультфильма «Три кота»?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372222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6188" y="4953393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55576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кондитер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директор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2708920"/>
            <a:ext cx="3932182" cy="3204000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Сколько детей было у старого </a:t>
            </a:r>
            <a:r>
              <a:rPr lang="ru-RU" sz="2800" b="1" dirty="0" err="1" smtClean="0">
                <a:solidFill>
                  <a:srgbClr val="9900FF"/>
                </a:solidFill>
                <a:latin typeface="Comic Sans MS" pitchFamily="66" charset="0"/>
              </a:rPr>
              <a:t>Чиполлоне</a:t>
            </a:r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956398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3369217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827584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7584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10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2708920"/>
            <a:ext cx="3888432" cy="3168352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В каком виде спорта папа Малыша имел золотые медали?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372222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6188" y="4953393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55576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в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стрельбе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в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беге 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2708920"/>
            <a:ext cx="3888432" cy="3169401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Сколько </a:t>
            </a:r>
            <a:r>
              <a:rPr lang="ru-RU" sz="2800" b="1" dirty="0" err="1" smtClean="0">
                <a:solidFill>
                  <a:srgbClr val="9900FF"/>
                </a:solidFill>
                <a:latin typeface="Comic Sans MS" pitchFamily="66" charset="0"/>
              </a:rPr>
              <a:t>осьминожек</a:t>
            </a:r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 </a:t>
            </a:r>
            <a:r>
              <a:rPr lang="ru-RU" sz="2800" b="1" dirty="0">
                <a:solidFill>
                  <a:srgbClr val="9900FF"/>
                </a:solidFill>
                <a:latin typeface="Comic Sans MS" pitchFamily="66" charset="0"/>
              </a:rPr>
              <a:t>насчитали папы-осьминоги, когда пытались поделить своих детей</a:t>
            </a:r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956398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3369217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827584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19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7584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1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8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67154" y="2708920"/>
            <a:ext cx="3909302" cy="3168351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За что папа-осьминог наказал своего сына?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956398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3369217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827584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C00000"/>
                </a:solidFill>
                <a:latin typeface="Comic Sans MS" pitchFamily="66" charset="0"/>
              </a:rPr>
              <a:t>з</a:t>
            </a:r>
            <a:r>
              <a:rPr lang="ru-RU" sz="2600" b="1" dirty="0" smtClean="0">
                <a:solidFill>
                  <a:srgbClr val="C00000"/>
                </a:solidFill>
                <a:latin typeface="Comic Sans MS" pitchFamily="66" charset="0"/>
              </a:rPr>
              <a:t>а стрельбу из рогатки</a:t>
            </a:r>
            <a:endParaRPr lang="ru-RU" sz="2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7584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Comic Sans MS" pitchFamily="66" charset="0"/>
              </a:rPr>
              <a:t>за стрельбу из пистолета </a:t>
            </a:r>
            <a:endParaRPr lang="ru-RU" sz="2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67154" y="2708920"/>
            <a:ext cx="3909302" cy="2947327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Что, </a:t>
            </a:r>
            <a:r>
              <a:rPr lang="ru-RU" sz="2800" b="1" smtClean="0">
                <a:solidFill>
                  <a:srgbClr val="9900FF"/>
                </a:solidFill>
                <a:latin typeface="Comic Sans MS" pitchFamily="66" charset="0"/>
              </a:rPr>
              <a:t>согласно песне, </a:t>
            </a:r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«где-то за городом, очень недорого» купил папа?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372222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6188" y="4953393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55576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автомобиль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дом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2721029"/>
            <a:ext cx="3888432" cy="3190199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Кем был папа Алисы Селезнёвой из фантастических рассказов </a:t>
            </a:r>
            <a:endParaRPr lang="en-US" sz="2800" b="1" dirty="0" smtClean="0">
              <a:solidFill>
                <a:srgbClr val="9900FF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К.</a:t>
            </a:r>
            <a:r>
              <a:rPr lang="en-US" sz="2800" b="1" dirty="0" smtClean="0">
                <a:solidFill>
                  <a:srgbClr val="9900FF"/>
                </a:solidFill>
                <a:latin typeface="Comic Sans MS" pitchFamily="66" charset="0"/>
              </a:rPr>
              <a:t> </a:t>
            </a:r>
            <a:r>
              <a:rPr lang="ru-RU" sz="2800" b="1" dirty="0" err="1" smtClean="0">
                <a:solidFill>
                  <a:srgbClr val="9900FF"/>
                </a:solidFill>
                <a:latin typeface="Comic Sans MS" pitchFamily="66" charset="0"/>
              </a:rPr>
              <a:t>Булычёва</a:t>
            </a:r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372222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6188" y="4953393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55576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п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рофессор </a:t>
            </a:r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</a:rPr>
              <a:t>космозоологии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профессор </a:t>
            </a:r>
          </a:p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</a:rPr>
              <a:t>космогеологии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2708920"/>
            <a:ext cx="3888431" cy="3168352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Из-за чего папа в стихотворении А.Л. </a:t>
            </a:r>
            <a:r>
              <a:rPr lang="ru-RU" sz="2800" b="1" dirty="0" err="1" smtClean="0">
                <a:solidFill>
                  <a:srgbClr val="9900FF"/>
                </a:solidFill>
                <a:latin typeface="Comic Sans MS" pitchFamily="66" charset="0"/>
              </a:rPr>
              <a:t>Барто</a:t>
            </a:r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 не спал до зари?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956398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3369217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827584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г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отовился к экзамену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7584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у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него болела голова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67154" y="2708920"/>
            <a:ext cx="3909302" cy="3024336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Что папа-заяц нёс в мешке своим зайчатам в сказке </a:t>
            </a:r>
            <a:r>
              <a:rPr lang="ru-RU" sz="2800" b="1" dirty="0" err="1" smtClean="0">
                <a:solidFill>
                  <a:srgbClr val="9900FF"/>
                </a:solidFill>
                <a:latin typeface="Comic Sans MS" pitchFamily="66" charset="0"/>
              </a:rPr>
              <a:t>В.Сутеева</a:t>
            </a:r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372222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6188" y="4953393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55576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яблоки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морковь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2708920"/>
            <a:ext cx="3888432" cy="3168351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95936" y="969690"/>
            <a:ext cx="41764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Ребята!</a:t>
            </a:r>
          </a:p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Папа - глава семьи. Папа - самый лучший друг. </a:t>
            </a:r>
          </a:p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А знаете ли вы пап из сказок, песен, мультфильмов, стихотворений? Давайте проверим!</a:t>
            </a:r>
            <a:endParaRPr lang="ru-RU" b="1" dirty="0">
              <a:solidFill>
                <a:srgbClr val="9900FF"/>
              </a:solidFill>
            </a:endParaRPr>
          </a:p>
        </p:txBody>
      </p:sp>
      <p:pic>
        <p:nvPicPr>
          <p:cNvPr id="4" name="Рисунок 3" descr="careful_dad_big22_5cbd50bd4b69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8" t="3832" r="2908" b="2512"/>
          <a:stretch>
            <a:fillRect/>
          </a:stretch>
        </p:blipFill>
        <p:spPr>
          <a:xfrm>
            <a:off x="611560" y="2492896"/>
            <a:ext cx="2995939" cy="3545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Что отец попросил сломать своих сыновей в басне Л.Н. Толстого?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956398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3369217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827584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веник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7584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палку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13291" y="2708920"/>
            <a:ext cx="3817027" cy="3204000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Как подросший бычок назвал волка в мультфильме «Волк и телёнок»?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956398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3369217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827584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папаня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7584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Comic Sans MS" pitchFamily="66" charset="0"/>
              </a:rPr>
              <a:t>батяня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67154" y="2708920"/>
            <a:ext cx="3909302" cy="3168352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Как звали отца князя </a:t>
            </a:r>
            <a:r>
              <a:rPr lang="ru-RU" sz="2800" b="1" dirty="0" err="1" smtClean="0">
                <a:solidFill>
                  <a:srgbClr val="9900FF"/>
                </a:solidFill>
                <a:latin typeface="Comic Sans MS" pitchFamily="66" charset="0"/>
              </a:rPr>
              <a:t>Гвидона</a:t>
            </a:r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 из сказки А.С. Пушкина?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956398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3369217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827584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царь </a:t>
            </a:r>
            <a:r>
              <a:rPr lang="ru-RU" sz="2800" b="1" dirty="0" err="1" smtClean="0">
                <a:solidFill>
                  <a:srgbClr val="C00000"/>
                </a:solidFill>
                <a:latin typeface="Comic Sans MS" pitchFamily="66" charset="0"/>
              </a:rPr>
              <a:t>Салтан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7584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царь </a:t>
            </a:r>
            <a:r>
              <a:rPr lang="ru-RU" sz="2800" b="1" dirty="0" err="1" smtClean="0">
                <a:solidFill>
                  <a:srgbClr val="C00000"/>
                </a:solidFill>
                <a:latin typeface="Comic Sans MS" pitchFamily="66" charset="0"/>
              </a:rPr>
              <a:t>Дадон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67154" y="2708920"/>
            <a:ext cx="3909302" cy="3240360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Кем работал папа Веры</a:t>
            </a:r>
            <a:r>
              <a:rPr lang="en-US" sz="2800" b="1" dirty="0" smtClean="0">
                <a:solidFill>
                  <a:srgbClr val="9900FF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из повести Э. Успенского «Вера и Анфиса»? 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956398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3369217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827584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учитель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7584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инженер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67154" y="2708920"/>
            <a:ext cx="3909302" cy="3168352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Кого должен был взять в жёны Иван-царевич по приказу отца?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372222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6188" y="4953393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55576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лягушка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змея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2708920"/>
            <a:ext cx="3888432" cy="3168352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Какую фразу часто повторял </a:t>
            </a:r>
            <a:r>
              <a:rPr lang="ru-RU" sz="2800" b="1" dirty="0" err="1" smtClean="0">
                <a:solidFill>
                  <a:srgbClr val="9900FF"/>
                </a:solidFill>
                <a:latin typeface="Comic Sans MS" pitchFamily="66" charset="0"/>
              </a:rPr>
              <a:t>Муми-папа</a:t>
            </a:r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 в сказке Т. Янсона? 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956398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3369217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827584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«Клянусь своим хвостом!»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7584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«Клянусь своей шляпой!»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767154" y="2708920"/>
            <a:ext cx="3909302" cy="3168352"/>
            <a:chOff x="4767154" y="2708920"/>
            <a:chExt cx="3909302" cy="3168352"/>
          </a:xfrm>
        </p:grpSpPr>
        <p:pic>
          <p:nvPicPr>
            <p:cNvPr id="21" name="Рисунок 20" descr="Рисунок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67154" y="2708920"/>
              <a:ext cx="3909302" cy="3168352"/>
            </a:xfrm>
            <a:prstGeom prst="roundRect">
              <a:avLst/>
            </a:prstGeom>
            <a:ln w="28575">
              <a:solidFill>
                <a:srgbClr val="C00000"/>
              </a:solidFill>
            </a:ln>
          </p:spPr>
        </p:pic>
        <p:pic>
          <p:nvPicPr>
            <p:cNvPr id="10" name="Рисунок 9" descr="1674195278_papik-pro-p-mumii-troll-risunok-11.png"/>
            <p:cNvPicPr>
              <a:picLocks noChangeAspect="1"/>
            </p:cNvPicPr>
            <p:nvPr/>
          </p:nvPicPr>
          <p:blipFill>
            <a:blip r:embed="rId7" cstate="print"/>
            <a:srcRect l="23256" t="10187" r="6977"/>
            <a:stretch>
              <a:fillRect/>
            </a:stretch>
          </p:blipFill>
          <p:spPr>
            <a:xfrm>
              <a:off x="5796135" y="2780928"/>
              <a:ext cx="2328049" cy="29969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Кем по роду занятий был папа Мальчика-с-пальчика из сказки </a:t>
            </a:r>
          </a:p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Ш. Перро?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372222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6188" y="4953393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55576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дровосек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сторож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2708920"/>
            <a:ext cx="3888432" cy="3214418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Как звали волка - приёмного отца </a:t>
            </a:r>
            <a:r>
              <a:rPr lang="ru-RU" sz="2800" b="1" dirty="0" err="1" smtClean="0">
                <a:solidFill>
                  <a:srgbClr val="9900FF"/>
                </a:solidFill>
                <a:latin typeface="Comic Sans MS" pitchFamily="66" charset="0"/>
              </a:rPr>
              <a:t>Маугли</a:t>
            </a:r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372222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6188" y="4953393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55576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Comic Sans MS" pitchFamily="66" charset="0"/>
              </a:rPr>
              <a:t>Акела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Comic Sans MS" pitchFamily="66" charset="0"/>
              </a:rPr>
              <a:t>Акера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4860032" y="2708920"/>
            <a:ext cx="3888431" cy="3214418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00FF"/>
                </a:solidFill>
                <a:latin typeface="Comic Sans MS" pitchFamily="66" charset="0"/>
              </a:rPr>
              <a:t>У мальчика сильно болели зубы. Чтобы облегчить страдания, отец стал рассказывать ему сказочную историю. Кто он?</a:t>
            </a:r>
            <a:endParaRPr lang="ru-RU" sz="24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372222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6188" y="4953393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55576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К.И. Чуковский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Г.Х. Андерсен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2708920"/>
            <a:ext cx="3888432" cy="3173659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Кем, согласно песни, папа  не может быть?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956398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3369217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827584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мама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7584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бабушка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2708920"/>
            <a:ext cx="3516602" cy="3204000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Мишутка жил в избушке с матерью Настасьей Петровной и отцом …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372222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6188" y="4953393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55576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Михайло </a:t>
            </a:r>
            <a:r>
              <a:rPr lang="ru-RU" sz="2800" b="1" dirty="0" err="1" smtClean="0">
                <a:solidFill>
                  <a:srgbClr val="C00000"/>
                </a:solidFill>
                <a:latin typeface="Comic Sans MS" pitchFamily="66" charset="0"/>
              </a:rPr>
              <a:t>Иваныч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Михайло </a:t>
            </a:r>
            <a:r>
              <a:rPr lang="ru-RU" sz="2800" b="1" dirty="0" err="1" smtClean="0">
                <a:solidFill>
                  <a:srgbClr val="C00000"/>
                </a:solidFill>
                <a:latin typeface="Comic Sans MS" pitchFamily="66" charset="0"/>
              </a:rPr>
              <a:t>Потапыч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2708920"/>
            <a:ext cx="3888432" cy="3168352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суммирования 1">
            <a:hlinkClick r:id="" action="ppaction://hlinkshowjump?jump=endshow"/>
          </p:cNvPr>
          <p:cNvSpPr/>
          <p:nvPr/>
        </p:nvSpPr>
        <p:spPr>
          <a:xfrm>
            <a:off x="107504" y="116632"/>
            <a:ext cx="504000" cy="504000"/>
          </a:xfrm>
          <a:prstGeom prst="flowChartSummingJuncti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07704" y="1462132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Ребята, а что вы можете рассказать про своих пап?</a:t>
            </a:r>
            <a:endParaRPr lang="ru-RU" sz="48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74333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https://i.pinimg.com/736x/06/ba/61/06ba61659cceb69169cdbf5605018874.jpg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фон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https://liubavyshka.ru/photo/1/1/36_20_2/15-0-1756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смайлик «нет»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https://data10.proshkolu.ru/content/media/pic/std/4000000/3357000/3356031-6b515b88c99f6fd8.gif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смайлик «класс»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https://i.ytimg.com/vi/ZdnqeZj3PTA/maxresdefault.jpg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Гарольд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http://4.bp.blogspot.com/-sxLv3vYpCqQ/UKjgGHlHd2I/AAAAAAAAArQ/jBX8nk9qFfg/s1600/%D1%88%D0%B0%D1%80%D0%BC%D0%B0%D0%BD%D1%89%D0%B8%D0%BA+%D0%9A%D0%B0%D1%80%D0%BB%D0%BE.jpg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папа Карло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https://proza.ru/pics/2015/09/11/1086.jpg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папа Дяди Фёдора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https://m.media-amazon.com/images/M/MV5BN2FmMWNlN2QtMTkwYS00M2VmLWJiOTMtYTA4NTI3Y2NhNmZjXkEyXkFqcGdeQXVyOTc4MTM3NTM@._V1_FMjpg_UX1000_.jpg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купец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https://slovnet.ru/wp-content/uploads/2019/01/11-8.jpg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папа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Котя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https://cdn.culture.ru/images/a344cef7-5034-54b7-bb19-237392560884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царь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https://spb-poligraf.ru/images/poligraf-raznoe-67.jpg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Чиполлоне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https://i.ytimg.com/vi/_m5T9QVQHkA/maxresdefault.jpg?sqp=-oaymwEmCIAKENAF8quKqQMa8AEB-AHUBoAC4AOKAgwIABABGGUgXihVMA8=&amp;amp;rs=AOn4CLBpZKWGg6gSDjLtGmY8i5FG-mmR-A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папа Малыша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https://sun6-21.userapi.com/G2IG_hHC8SG2-zS99jiTZ-qgdNPebWy0dTEiTQ/aGCyUc9lW9I.jpg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Осьминожки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https://femmie.ru/wp-content/uploads/2021/12/Obshhii-kopiya-9.png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Осьминожки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https://static.mishka-knizhka.ru/wp-content/uploads/2021/01/v-parikmakherskoj1.jpg.webp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«В парикмахерской»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https://online-puzzle.ru/assets/images/puzzle/tayna_tretyey_planety.jpg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Алиса Селезнёва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https://fb.ru/misc/i/gallery/38228/1324411.jpg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папа готовится к экзамену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https://mnogodetok73.ru/wp-content/uploads/0/4/a/04a5cdc974723b6a63c219fad3a7ffc6.jpeg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«Мешок яблок»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915816" y="332656"/>
            <a:ext cx="3312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99423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https://i.ytimg.com/vi/N4eLlE4x18w/hqdefault.jpg?sqp=-oaymwEmCOADEOgC8quKqQMa8AEB-AH-BIAC4AOKAgwIABABGH8gRSgfMA8=&amp;rs=AOn4CLAnhBBrhi63onnWQnbJechCz-ADWg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«Куриный бульон»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https://i.ytimg.com/vi/ESZmpjoHkN4/hqdefault.jpg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«Отец и сыновья»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https://audiobookz.ru/wp-content/uploads/2021/09/skazka-Krokodil.jpg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«Крокодил»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https://printonic.ru/uploads/images/2016/02/22/img_56cae458001fb.jpg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«Три медведя»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https://sun9-34.userapi.com/O-wWC6C6p-8GVCc3cHUYhR_-UD9i35YdpRAC8w/yFxD43POE-o.jpg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«Волк и телёнок»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https://m.media-amazon.com/images/M/MV5BMWNjOWRhMmYtNzJmMy00ZWI2LTk4ODgtZDc5Y2ZkZGE3NjA5XkEyXkFqcGdeQXVyNTc0NjY1ODk@._V1_FMjpg_UX1000_.jpg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царь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Салтан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https://itexts.net/files/online_html/239961/i_076.jpg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«Вера и Анфиса»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https://fb.ru/media/i/2/0/9/6/0/1/4/i/2096014.jpg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«Царевна-лягушка»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https://papik.pro/uploads/posts/2023-01/1674195278_papik-pro-p-mumii-troll-risunok-11.png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Муми-папа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https://ljplus.ru/img4/k/m/km71/a116.jpg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Мальчик-с-пальчик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https://illustrators.ru/uploads/illustration/image/921630/Eldar_Zakirov_2015_-DreamIsland_Mowgli_Aquella.jpg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волк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Акела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https://tlum.ru/uploads/c427df26376597be0814a43937b1a3d6d9829cc7437b8a63c570a14418bb0d2a.jpeg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подарок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https://gas-kvas.com/uploads/posts/2023-01/1673463901_gas-kvas-com-p-voditel-risunok-detskii-32.jpg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автомобиль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https://www.chitalnya.ru/upload/207/21795b1617273596aeb897ab0e6c16cc.jpg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папа и дети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https://mszn27.ru/sites/files/mszn/kgu/rcdpovkoms/d331ba6899cf8d8f14ef.jpg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папа и сын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https://www.i-igrushki.ru/upload/iblock/c43/c43dd02937f39c3e4baf31035a0b008a.png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папа и дети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http://1shumiha.detkin-club.ru/images/parents/careful_dad_big22_5cbd50bd4b69b.jpg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папа играет с детьми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107504" y="116632"/>
            <a:ext cx="432000" cy="504000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Как звали отца </a:t>
            </a:r>
            <a:r>
              <a:rPr lang="ru-RU" sz="2800" b="1" dirty="0" err="1" smtClean="0">
                <a:solidFill>
                  <a:srgbClr val="9900FF"/>
                </a:solidFill>
                <a:latin typeface="Comic Sans MS" pitchFamily="66" charset="0"/>
              </a:rPr>
              <a:t>Фионы</a:t>
            </a:r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 из сказочной повести «</a:t>
            </a:r>
            <a:r>
              <a:rPr lang="ru-RU" sz="2800" b="1" dirty="0" err="1" smtClean="0">
                <a:solidFill>
                  <a:srgbClr val="9900FF"/>
                </a:solidFill>
                <a:latin typeface="Comic Sans MS" pitchFamily="66" charset="0"/>
              </a:rPr>
              <a:t>Шрек</a:t>
            </a:r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»?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956398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3369217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827584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Гарольд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7584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Comic Sans MS" pitchFamily="66" charset="0"/>
              </a:rPr>
              <a:t>Чарминг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67154" y="2708920"/>
            <a:ext cx="3909302" cy="3204000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На каком музыкальном инструменте играл папа Карло?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372222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6188" y="4953393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55576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шарманка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балалайка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2708920"/>
            <a:ext cx="3888432" cy="3214418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Какое блюдо решил приготовить Денискин папа на обед в рассказе В.</a:t>
            </a:r>
            <a:r>
              <a:rPr lang="en-US" sz="2800" b="1" dirty="0" smtClean="0">
                <a:solidFill>
                  <a:srgbClr val="9900FF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Драгунского?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372222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6188" y="4953393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55576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бульон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котлеты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2708920"/>
            <a:ext cx="3888432" cy="3024336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Что наутро, после дождливой ночи, о которой поётся в песне, папа подарил своей дочке?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372222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6188" y="4953393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55576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кукла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мишка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2859138"/>
            <a:ext cx="3888432" cy="2913981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Как зовут папу </a:t>
            </a:r>
            <a:r>
              <a:rPr lang="ru-RU" sz="2800" b="1" dirty="0">
                <a:solidFill>
                  <a:srgbClr val="9900FF"/>
                </a:solidFill>
                <a:latin typeface="Comic Sans MS" pitchFamily="66" charset="0"/>
              </a:rPr>
              <a:t>Д</a:t>
            </a:r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яди Фёдора?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372222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6188" y="4953393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55576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Дмитрий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Михаил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2708920"/>
            <a:ext cx="3888432" cy="3168352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Кем по роду занятий был отец Настеньки из сказки «Аленький цветочек»?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956398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3369217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827584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купец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7584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ремесленник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67154" y="2708920"/>
            <a:ext cx="3909302" cy="3168352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673</Words>
  <Application>Microsoft Office PowerPoint</Application>
  <PresentationFormat>Экран (4:3)</PresentationFormat>
  <Paragraphs>127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81</cp:revision>
  <dcterms:created xsi:type="dcterms:W3CDTF">2023-06-15T09:42:45Z</dcterms:created>
  <dcterms:modified xsi:type="dcterms:W3CDTF">2023-10-18T01:33:00Z</dcterms:modified>
</cp:coreProperties>
</file>